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1" r:id="rId3"/>
    <p:sldId id="262" r:id="rId4"/>
    <p:sldId id="263"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109" autoAdjust="0"/>
  </p:normalViewPr>
  <p:slideViewPr>
    <p:cSldViewPr snapToGrid="0">
      <p:cViewPr varScale="1">
        <p:scale>
          <a:sx n="66" d="100"/>
          <a:sy n="66" d="100"/>
        </p:scale>
        <p:origin x="668" y="48"/>
      </p:cViewPr>
      <p:guideLst>
        <p:guide orient="horz" pos="336"/>
        <p:guide pos="312"/>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2BF54-CB37-4888-A71C-311E81AE8181}" type="datetimeFigureOut">
              <a:rPr lang="en-US" smtClean="0"/>
              <a:t>6/4/2015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C7D5CC-A1B5-4340-9C59-BB13737D3C1F}" type="slidenum">
              <a:rPr lang="en-US" smtClean="0"/>
              <a:t>‹#›</a:t>
            </a:fld>
            <a:endParaRPr lang="en-US"/>
          </a:p>
        </p:txBody>
      </p:sp>
    </p:spTree>
    <p:extLst>
      <p:ext uri="{BB962C8B-B14F-4D97-AF65-F5344CB8AC3E}">
        <p14:creationId xmlns:p14="http://schemas.microsoft.com/office/powerpoint/2010/main" val="285225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itchFamily="34" charset="0"/>
                <a:cs typeface="Arial" pitchFamily="34" charset="0"/>
              </a:defRPr>
            </a:lvl1pPr>
            <a:lvl2pPr marL="742950" indent="-285750" defTabSz="957263">
              <a:spcBef>
                <a:spcPct val="30000"/>
              </a:spcBef>
              <a:defRPr sz="1200">
                <a:solidFill>
                  <a:schemeClr val="tx1"/>
                </a:solidFill>
                <a:latin typeface="Arial" pitchFamily="34" charset="0"/>
                <a:cs typeface="Arial" pitchFamily="34" charset="0"/>
              </a:defRPr>
            </a:lvl2pPr>
            <a:lvl3pPr marL="1143000" indent="-228600" defTabSz="957263">
              <a:spcBef>
                <a:spcPct val="30000"/>
              </a:spcBef>
              <a:defRPr sz="1200">
                <a:solidFill>
                  <a:schemeClr val="tx1"/>
                </a:solidFill>
                <a:latin typeface="Arial" pitchFamily="34" charset="0"/>
                <a:cs typeface="Arial" pitchFamily="34" charset="0"/>
              </a:defRPr>
            </a:lvl3pPr>
            <a:lvl4pPr marL="1600200" indent="-228600" defTabSz="957263">
              <a:spcBef>
                <a:spcPct val="30000"/>
              </a:spcBef>
              <a:defRPr sz="1200">
                <a:solidFill>
                  <a:schemeClr val="tx1"/>
                </a:solidFill>
                <a:latin typeface="Arial" pitchFamily="34" charset="0"/>
                <a:cs typeface="Arial" pitchFamily="34" charset="0"/>
              </a:defRPr>
            </a:lvl4pPr>
            <a:lvl5pPr marL="2057400" indent="-228600" defTabSz="957263">
              <a:spcBef>
                <a:spcPct val="30000"/>
              </a:spcBef>
              <a:defRPr sz="1200">
                <a:solidFill>
                  <a:schemeClr val="tx1"/>
                </a:solidFill>
                <a:latin typeface="Arial" pitchFamily="34" charset="0"/>
                <a:cs typeface="Arial" pitchFamily="34" charset="0"/>
              </a:defRPr>
            </a:lvl5pPr>
            <a:lvl6pPr marL="2514600" indent="-228600" defTabSz="95726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726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726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7263"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2E8328A4-FCAB-419B-91DD-640A65C0EA43}" type="slidenum">
              <a:rPr lang="en-US" altLang="en-US" sz="1300">
                <a:solidFill>
                  <a:srgbClr val="000000"/>
                </a:solidFill>
              </a:rPr>
              <a:pPr>
                <a:spcBef>
                  <a:spcPct val="0"/>
                </a:spcBef>
              </a:pPr>
              <a:t>11</a:t>
            </a:fld>
            <a:endParaRPr lang="en-US" altLang="en-US" sz="1300">
              <a:solidFill>
                <a:srgbClr val="000000"/>
              </a:solidFill>
            </a:endParaRPr>
          </a:p>
        </p:txBody>
      </p:sp>
      <p:sp>
        <p:nvSpPr>
          <p:cNvPr id="63491" name="Rectangle 2"/>
          <p:cNvSpPr>
            <a:spLocks noGrp="1" noRot="1" noChangeAspect="1" noChangeArrowheads="1" noTextEdit="1"/>
          </p:cNvSpPr>
          <p:nvPr>
            <p:ph type="sldImg"/>
          </p:nvPr>
        </p:nvSpPr>
        <p:spPr>
          <a:xfrm>
            <a:off x="463550" y="723900"/>
            <a:ext cx="6388100" cy="3594100"/>
          </a:xfrm>
          <a:ln/>
        </p:spPr>
      </p:sp>
      <p:sp>
        <p:nvSpPr>
          <p:cNvPr id="63492" name="Rectangle 3"/>
          <p:cNvSpPr>
            <a:spLocks noGrp="1" noChangeArrowheads="1"/>
          </p:cNvSpPr>
          <p:nvPr>
            <p:ph type="body" idx="1"/>
          </p:nvPr>
        </p:nvSpPr>
        <p:spPr>
          <a:xfrm>
            <a:off x="974725" y="4560888"/>
            <a:ext cx="536575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947086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cs typeface="Arial" pitchFamily="34" charset="0"/>
              </a:defRPr>
            </a:lvl1pPr>
            <a:lvl2pPr marL="742950" indent="-285750">
              <a:spcBef>
                <a:spcPct val="30000"/>
              </a:spcBef>
              <a:defRPr sz="1200">
                <a:solidFill>
                  <a:schemeClr val="tx1"/>
                </a:solidFill>
                <a:latin typeface="Arial" pitchFamily="34" charset="0"/>
                <a:cs typeface="Arial" pitchFamily="34" charset="0"/>
              </a:defRPr>
            </a:lvl2pPr>
            <a:lvl3pPr marL="1143000" indent="-228600">
              <a:spcBef>
                <a:spcPct val="30000"/>
              </a:spcBef>
              <a:defRPr sz="1200">
                <a:solidFill>
                  <a:schemeClr val="tx1"/>
                </a:solidFill>
                <a:latin typeface="Arial" pitchFamily="34" charset="0"/>
                <a:cs typeface="Arial" pitchFamily="34" charset="0"/>
              </a:defRPr>
            </a:lvl3pPr>
            <a:lvl4pPr marL="1600200" indent="-228600">
              <a:spcBef>
                <a:spcPct val="30000"/>
              </a:spcBef>
              <a:defRPr sz="1200">
                <a:solidFill>
                  <a:schemeClr val="tx1"/>
                </a:solidFill>
                <a:latin typeface="Arial" pitchFamily="34" charset="0"/>
                <a:cs typeface="Arial" pitchFamily="34" charset="0"/>
              </a:defRPr>
            </a:lvl4pPr>
            <a:lvl5pPr marL="2057400" indent="-22860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A4DEA806-6820-45CB-9250-1AD52752816D}" type="slidenum">
              <a:rPr lang="en-GB" altLang="en-US" sz="1300"/>
              <a:pPr>
                <a:spcBef>
                  <a:spcPct val="0"/>
                </a:spcBef>
              </a:pPr>
              <a:t>24</a:t>
            </a:fld>
            <a:endParaRPr lang="en-GB" altLang="en-US" sz="1300"/>
          </a:p>
        </p:txBody>
      </p:sp>
    </p:spTree>
    <p:extLst>
      <p:ext uri="{BB962C8B-B14F-4D97-AF65-F5344CB8AC3E}">
        <p14:creationId xmlns:p14="http://schemas.microsoft.com/office/powerpoint/2010/main" val="77356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Put future state graphics from slide </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cs typeface="Arial" pitchFamily="34" charset="0"/>
              </a:defRPr>
            </a:lvl1pPr>
            <a:lvl2pPr marL="742950" indent="-285750">
              <a:spcBef>
                <a:spcPct val="30000"/>
              </a:spcBef>
              <a:defRPr sz="1200">
                <a:solidFill>
                  <a:schemeClr val="tx1"/>
                </a:solidFill>
                <a:latin typeface="Arial" pitchFamily="34" charset="0"/>
                <a:cs typeface="Arial" pitchFamily="34" charset="0"/>
              </a:defRPr>
            </a:lvl2pPr>
            <a:lvl3pPr marL="1143000" indent="-228600">
              <a:spcBef>
                <a:spcPct val="30000"/>
              </a:spcBef>
              <a:defRPr sz="1200">
                <a:solidFill>
                  <a:schemeClr val="tx1"/>
                </a:solidFill>
                <a:latin typeface="Arial" pitchFamily="34" charset="0"/>
                <a:cs typeface="Arial" pitchFamily="34" charset="0"/>
              </a:defRPr>
            </a:lvl3pPr>
            <a:lvl4pPr marL="1600200" indent="-228600">
              <a:spcBef>
                <a:spcPct val="30000"/>
              </a:spcBef>
              <a:defRPr sz="1200">
                <a:solidFill>
                  <a:schemeClr val="tx1"/>
                </a:solidFill>
                <a:latin typeface="Arial" pitchFamily="34" charset="0"/>
                <a:cs typeface="Arial" pitchFamily="34" charset="0"/>
              </a:defRPr>
            </a:lvl4pPr>
            <a:lvl5pPr marL="2057400" indent="-22860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3F5781E6-32A9-4A96-B8AA-861BD78F2639}" type="slidenum">
              <a:rPr lang="en-US" altLang="en-US" sz="1300">
                <a:solidFill>
                  <a:srgbClr val="000000"/>
                </a:solidFill>
              </a:rPr>
              <a:pPr>
                <a:spcBef>
                  <a:spcPct val="0"/>
                </a:spcBef>
              </a:pPr>
              <a:t>15</a:t>
            </a:fld>
            <a:endParaRPr lang="en-US" altLang="en-US" sz="1300">
              <a:solidFill>
                <a:srgbClr val="000000"/>
              </a:solidFill>
            </a:endParaRPr>
          </a:p>
        </p:txBody>
      </p:sp>
    </p:spTree>
    <p:extLst>
      <p:ext uri="{BB962C8B-B14F-4D97-AF65-F5344CB8AC3E}">
        <p14:creationId xmlns:p14="http://schemas.microsoft.com/office/powerpoint/2010/main" val="245892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Put future state graphics from slide </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cs typeface="Arial" pitchFamily="34" charset="0"/>
              </a:defRPr>
            </a:lvl1pPr>
            <a:lvl2pPr marL="742950" indent="-285750">
              <a:spcBef>
                <a:spcPct val="30000"/>
              </a:spcBef>
              <a:defRPr sz="1200">
                <a:solidFill>
                  <a:schemeClr val="tx1"/>
                </a:solidFill>
                <a:latin typeface="Arial" pitchFamily="34" charset="0"/>
                <a:cs typeface="Arial" pitchFamily="34" charset="0"/>
              </a:defRPr>
            </a:lvl2pPr>
            <a:lvl3pPr marL="1143000" indent="-228600">
              <a:spcBef>
                <a:spcPct val="30000"/>
              </a:spcBef>
              <a:defRPr sz="1200">
                <a:solidFill>
                  <a:schemeClr val="tx1"/>
                </a:solidFill>
                <a:latin typeface="Arial" pitchFamily="34" charset="0"/>
                <a:cs typeface="Arial" pitchFamily="34" charset="0"/>
              </a:defRPr>
            </a:lvl3pPr>
            <a:lvl4pPr marL="1600200" indent="-228600">
              <a:spcBef>
                <a:spcPct val="30000"/>
              </a:spcBef>
              <a:defRPr sz="1200">
                <a:solidFill>
                  <a:schemeClr val="tx1"/>
                </a:solidFill>
                <a:latin typeface="Arial" pitchFamily="34" charset="0"/>
                <a:cs typeface="Arial" pitchFamily="34" charset="0"/>
              </a:defRPr>
            </a:lvl4pPr>
            <a:lvl5pPr marL="2057400" indent="-22860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1E33D8C9-3131-433C-B4BB-BE984F3406F0}" type="slidenum">
              <a:rPr lang="en-US" altLang="en-US" sz="1300">
                <a:solidFill>
                  <a:srgbClr val="000000"/>
                </a:solidFill>
              </a:rPr>
              <a:pPr>
                <a:spcBef>
                  <a:spcPct val="0"/>
                </a:spcBef>
              </a:pPr>
              <a:t>16</a:t>
            </a:fld>
            <a:endParaRPr lang="en-US" altLang="en-US" sz="1300">
              <a:solidFill>
                <a:srgbClr val="000000"/>
              </a:solidFill>
            </a:endParaRPr>
          </a:p>
        </p:txBody>
      </p:sp>
    </p:spTree>
    <p:extLst>
      <p:ext uri="{BB962C8B-B14F-4D97-AF65-F5344CB8AC3E}">
        <p14:creationId xmlns:p14="http://schemas.microsoft.com/office/powerpoint/2010/main" val="123297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cs typeface="Arial" pitchFamily="34" charset="0"/>
              </a:defRPr>
            </a:lvl1pPr>
            <a:lvl2pPr marL="742950" indent="-285750">
              <a:spcBef>
                <a:spcPct val="30000"/>
              </a:spcBef>
              <a:defRPr sz="1200">
                <a:solidFill>
                  <a:schemeClr val="tx1"/>
                </a:solidFill>
                <a:latin typeface="Arial" pitchFamily="34" charset="0"/>
                <a:cs typeface="Arial" pitchFamily="34" charset="0"/>
              </a:defRPr>
            </a:lvl2pPr>
            <a:lvl3pPr marL="1143000" indent="-228600">
              <a:spcBef>
                <a:spcPct val="30000"/>
              </a:spcBef>
              <a:defRPr sz="1200">
                <a:solidFill>
                  <a:schemeClr val="tx1"/>
                </a:solidFill>
                <a:latin typeface="Arial" pitchFamily="34" charset="0"/>
                <a:cs typeface="Arial" pitchFamily="34" charset="0"/>
              </a:defRPr>
            </a:lvl3pPr>
            <a:lvl4pPr marL="1600200" indent="-228600">
              <a:spcBef>
                <a:spcPct val="30000"/>
              </a:spcBef>
              <a:defRPr sz="1200">
                <a:solidFill>
                  <a:schemeClr val="tx1"/>
                </a:solidFill>
                <a:latin typeface="Arial" pitchFamily="34" charset="0"/>
                <a:cs typeface="Arial" pitchFamily="34" charset="0"/>
              </a:defRPr>
            </a:lvl4pPr>
            <a:lvl5pPr marL="2057400" indent="-22860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EB6727F8-952B-4CD6-8421-2E59501DC86D}" type="slidenum">
              <a:rPr lang="en-US" altLang="en-US" sz="1300">
                <a:solidFill>
                  <a:srgbClr val="000000"/>
                </a:solidFill>
              </a:rPr>
              <a:pPr>
                <a:spcBef>
                  <a:spcPct val="0"/>
                </a:spcBef>
              </a:pPr>
              <a:t>17</a:t>
            </a:fld>
            <a:endParaRPr lang="en-US" altLang="en-US" sz="1300">
              <a:solidFill>
                <a:srgbClr val="000000"/>
              </a:solidFill>
            </a:endParaRPr>
          </a:p>
        </p:txBody>
      </p:sp>
      <p:sp>
        <p:nvSpPr>
          <p:cNvPr id="86019" name="Rectangle 2"/>
          <p:cNvSpPr>
            <a:spLocks noGrp="1" noRot="1" noChangeAspect="1" noChangeArrowheads="1" noTextEdit="1"/>
          </p:cNvSpPr>
          <p:nvPr>
            <p:ph type="sldImg"/>
          </p:nvPr>
        </p:nvSpPr>
        <p:spPr>
          <a:xfrm>
            <a:off x="644525" y="817563"/>
            <a:ext cx="6045200" cy="3400425"/>
          </a:xfrm>
          <a:ln w="12700" cap="flat">
            <a:solidFill>
              <a:schemeClr val="tx1"/>
            </a:solidFill>
          </a:ln>
        </p:spPr>
      </p:sp>
      <p:sp>
        <p:nvSpPr>
          <p:cNvPr id="86020" name="Rectangle 3"/>
          <p:cNvSpPr>
            <a:spLocks noGrp="1" noChangeArrowheads="1"/>
          </p:cNvSpPr>
          <p:nvPr>
            <p:ph type="body" idx="1"/>
          </p:nvPr>
        </p:nvSpPr>
        <p:spPr>
          <a:xfrm>
            <a:off x="976313" y="4557713"/>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912" tIns="45722" rIns="99912" bIns="45722"/>
          <a:lstStyle/>
          <a:p>
            <a:endParaRPr lang="en-US" altLang="en-US" smtClean="0"/>
          </a:p>
        </p:txBody>
      </p:sp>
    </p:spTree>
    <p:extLst>
      <p:ext uri="{BB962C8B-B14F-4D97-AF65-F5344CB8AC3E}">
        <p14:creationId xmlns:p14="http://schemas.microsoft.com/office/powerpoint/2010/main" val="2226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cs typeface="Arial" pitchFamily="34" charset="0"/>
              </a:defRPr>
            </a:lvl1pPr>
            <a:lvl2pPr marL="742950" indent="-285750">
              <a:spcBef>
                <a:spcPct val="30000"/>
              </a:spcBef>
              <a:defRPr sz="1200">
                <a:solidFill>
                  <a:schemeClr val="tx1"/>
                </a:solidFill>
                <a:latin typeface="Arial" pitchFamily="34" charset="0"/>
                <a:cs typeface="Arial" pitchFamily="34" charset="0"/>
              </a:defRPr>
            </a:lvl2pPr>
            <a:lvl3pPr marL="1143000" indent="-228600">
              <a:spcBef>
                <a:spcPct val="30000"/>
              </a:spcBef>
              <a:defRPr sz="1200">
                <a:solidFill>
                  <a:schemeClr val="tx1"/>
                </a:solidFill>
                <a:latin typeface="Arial" pitchFamily="34" charset="0"/>
                <a:cs typeface="Arial" pitchFamily="34" charset="0"/>
              </a:defRPr>
            </a:lvl3pPr>
            <a:lvl4pPr marL="1600200" indent="-228600">
              <a:spcBef>
                <a:spcPct val="30000"/>
              </a:spcBef>
              <a:defRPr sz="1200">
                <a:solidFill>
                  <a:schemeClr val="tx1"/>
                </a:solidFill>
                <a:latin typeface="Arial" pitchFamily="34" charset="0"/>
                <a:cs typeface="Arial" pitchFamily="34" charset="0"/>
              </a:defRPr>
            </a:lvl4pPr>
            <a:lvl5pPr marL="2057400" indent="-22860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21EA3EE1-A5E8-4B2A-B081-83FCAE6FD10B}" type="slidenum">
              <a:rPr lang="en-US" altLang="en-US" sz="1300">
                <a:solidFill>
                  <a:srgbClr val="000000"/>
                </a:solidFill>
              </a:rPr>
              <a:pPr>
                <a:spcBef>
                  <a:spcPct val="0"/>
                </a:spcBef>
              </a:pPr>
              <a:t>18</a:t>
            </a:fld>
            <a:endParaRPr lang="en-US" altLang="en-US" sz="1300">
              <a:solidFill>
                <a:srgbClr val="000000"/>
              </a:solidFill>
            </a:endParaRPr>
          </a:p>
        </p:txBody>
      </p:sp>
      <p:sp>
        <p:nvSpPr>
          <p:cNvPr id="88067" name="Rectangle 2"/>
          <p:cNvSpPr>
            <a:spLocks noGrp="1" noRot="1" noChangeAspect="1" noChangeArrowheads="1" noTextEdit="1"/>
          </p:cNvSpPr>
          <p:nvPr>
            <p:ph type="sldImg"/>
          </p:nvPr>
        </p:nvSpPr>
        <p:spPr>
          <a:xfrm>
            <a:off x="644525" y="817563"/>
            <a:ext cx="6045200" cy="3400425"/>
          </a:xfrm>
          <a:ln w="12700" cap="flat">
            <a:solidFill>
              <a:schemeClr val="tx1"/>
            </a:solidFill>
          </a:ln>
        </p:spPr>
      </p:sp>
      <p:sp>
        <p:nvSpPr>
          <p:cNvPr id="88068" name="Rectangle 3"/>
          <p:cNvSpPr>
            <a:spLocks noGrp="1" noChangeArrowheads="1"/>
          </p:cNvSpPr>
          <p:nvPr>
            <p:ph type="body" idx="1"/>
          </p:nvPr>
        </p:nvSpPr>
        <p:spPr>
          <a:xfrm>
            <a:off x="976313" y="4557713"/>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912" tIns="45722" rIns="99912" bIns="45722"/>
          <a:lstStyle/>
          <a:p>
            <a:endParaRPr lang="en-US" altLang="en-US" smtClean="0"/>
          </a:p>
        </p:txBody>
      </p:sp>
    </p:spTree>
    <p:extLst>
      <p:ext uri="{BB962C8B-B14F-4D97-AF65-F5344CB8AC3E}">
        <p14:creationId xmlns:p14="http://schemas.microsoft.com/office/powerpoint/2010/main" val="4188159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cs typeface="Arial" pitchFamily="34" charset="0"/>
              </a:defRPr>
            </a:lvl1pPr>
            <a:lvl2pPr marL="742950" indent="-285750">
              <a:spcBef>
                <a:spcPct val="30000"/>
              </a:spcBef>
              <a:defRPr sz="1200">
                <a:solidFill>
                  <a:schemeClr val="tx1"/>
                </a:solidFill>
                <a:latin typeface="Arial" pitchFamily="34" charset="0"/>
                <a:cs typeface="Arial" pitchFamily="34" charset="0"/>
              </a:defRPr>
            </a:lvl2pPr>
            <a:lvl3pPr marL="1143000" indent="-228600">
              <a:spcBef>
                <a:spcPct val="30000"/>
              </a:spcBef>
              <a:defRPr sz="1200">
                <a:solidFill>
                  <a:schemeClr val="tx1"/>
                </a:solidFill>
                <a:latin typeface="Arial" pitchFamily="34" charset="0"/>
                <a:cs typeface="Arial" pitchFamily="34" charset="0"/>
              </a:defRPr>
            </a:lvl3pPr>
            <a:lvl4pPr marL="1600200" indent="-228600">
              <a:spcBef>
                <a:spcPct val="30000"/>
              </a:spcBef>
              <a:defRPr sz="1200">
                <a:solidFill>
                  <a:schemeClr val="tx1"/>
                </a:solidFill>
                <a:latin typeface="Arial" pitchFamily="34" charset="0"/>
                <a:cs typeface="Arial" pitchFamily="34" charset="0"/>
              </a:defRPr>
            </a:lvl4pPr>
            <a:lvl5pPr marL="2057400" indent="-22860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A4DEA806-6820-45CB-9250-1AD52752816D}" type="slidenum">
              <a:rPr lang="en-GB" altLang="en-US" sz="1300">
                <a:solidFill>
                  <a:prstClr val="black"/>
                </a:solidFill>
              </a:rPr>
              <a:pPr>
                <a:spcBef>
                  <a:spcPct val="0"/>
                </a:spcBef>
              </a:pPr>
              <a:t>20</a:t>
            </a:fld>
            <a:endParaRPr lang="en-GB" altLang="en-US" sz="1300">
              <a:solidFill>
                <a:prstClr val="black"/>
              </a:solidFill>
            </a:endParaRPr>
          </a:p>
        </p:txBody>
      </p:sp>
    </p:spTree>
    <p:extLst>
      <p:ext uri="{BB962C8B-B14F-4D97-AF65-F5344CB8AC3E}">
        <p14:creationId xmlns:p14="http://schemas.microsoft.com/office/powerpoint/2010/main" val="274488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cs typeface="Arial" pitchFamily="34" charset="0"/>
              </a:defRPr>
            </a:lvl1pPr>
            <a:lvl2pPr marL="742950" indent="-285750">
              <a:spcBef>
                <a:spcPct val="30000"/>
              </a:spcBef>
              <a:defRPr sz="1200">
                <a:solidFill>
                  <a:schemeClr val="tx1"/>
                </a:solidFill>
                <a:latin typeface="Arial" pitchFamily="34" charset="0"/>
                <a:cs typeface="Arial" pitchFamily="34" charset="0"/>
              </a:defRPr>
            </a:lvl2pPr>
            <a:lvl3pPr marL="1143000" indent="-228600">
              <a:spcBef>
                <a:spcPct val="30000"/>
              </a:spcBef>
              <a:defRPr sz="1200">
                <a:solidFill>
                  <a:schemeClr val="tx1"/>
                </a:solidFill>
                <a:latin typeface="Arial" pitchFamily="34" charset="0"/>
                <a:cs typeface="Arial" pitchFamily="34" charset="0"/>
              </a:defRPr>
            </a:lvl3pPr>
            <a:lvl4pPr marL="1600200" indent="-228600">
              <a:spcBef>
                <a:spcPct val="30000"/>
              </a:spcBef>
              <a:defRPr sz="1200">
                <a:solidFill>
                  <a:schemeClr val="tx1"/>
                </a:solidFill>
                <a:latin typeface="Arial" pitchFamily="34" charset="0"/>
                <a:cs typeface="Arial" pitchFamily="34" charset="0"/>
              </a:defRPr>
            </a:lvl4pPr>
            <a:lvl5pPr marL="2057400" indent="-22860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A4DEA806-6820-45CB-9250-1AD52752816D}" type="slidenum">
              <a:rPr lang="en-GB" altLang="en-US" sz="1300">
                <a:solidFill>
                  <a:prstClr val="black"/>
                </a:solidFill>
              </a:rPr>
              <a:pPr>
                <a:spcBef>
                  <a:spcPct val="0"/>
                </a:spcBef>
              </a:pPr>
              <a:t>21</a:t>
            </a:fld>
            <a:endParaRPr lang="en-GB" altLang="en-US" sz="1300">
              <a:solidFill>
                <a:prstClr val="black"/>
              </a:solidFill>
            </a:endParaRPr>
          </a:p>
        </p:txBody>
      </p:sp>
    </p:spTree>
    <p:extLst>
      <p:ext uri="{BB962C8B-B14F-4D97-AF65-F5344CB8AC3E}">
        <p14:creationId xmlns:p14="http://schemas.microsoft.com/office/powerpoint/2010/main" val="311561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cs typeface="Arial" pitchFamily="34" charset="0"/>
              </a:defRPr>
            </a:lvl1pPr>
            <a:lvl2pPr marL="742950" indent="-285750">
              <a:spcBef>
                <a:spcPct val="30000"/>
              </a:spcBef>
              <a:defRPr sz="1200">
                <a:solidFill>
                  <a:schemeClr val="tx1"/>
                </a:solidFill>
                <a:latin typeface="Arial" pitchFamily="34" charset="0"/>
                <a:cs typeface="Arial" pitchFamily="34" charset="0"/>
              </a:defRPr>
            </a:lvl2pPr>
            <a:lvl3pPr marL="1143000" indent="-228600">
              <a:spcBef>
                <a:spcPct val="30000"/>
              </a:spcBef>
              <a:defRPr sz="1200">
                <a:solidFill>
                  <a:schemeClr val="tx1"/>
                </a:solidFill>
                <a:latin typeface="Arial" pitchFamily="34" charset="0"/>
                <a:cs typeface="Arial" pitchFamily="34" charset="0"/>
              </a:defRPr>
            </a:lvl3pPr>
            <a:lvl4pPr marL="1600200" indent="-228600">
              <a:spcBef>
                <a:spcPct val="30000"/>
              </a:spcBef>
              <a:defRPr sz="1200">
                <a:solidFill>
                  <a:schemeClr val="tx1"/>
                </a:solidFill>
                <a:latin typeface="Arial" pitchFamily="34" charset="0"/>
                <a:cs typeface="Arial" pitchFamily="34" charset="0"/>
              </a:defRPr>
            </a:lvl4pPr>
            <a:lvl5pPr marL="2057400" indent="-22860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A4DEA806-6820-45CB-9250-1AD52752816D}" type="slidenum">
              <a:rPr lang="en-GB" altLang="en-US" sz="1300"/>
              <a:pPr>
                <a:spcBef>
                  <a:spcPct val="0"/>
                </a:spcBef>
              </a:pPr>
              <a:t>22</a:t>
            </a:fld>
            <a:endParaRPr lang="en-GB" altLang="en-US" sz="1300"/>
          </a:p>
        </p:txBody>
      </p:sp>
    </p:spTree>
    <p:extLst>
      <p:ext uri="{BB962C8B-B14F-4D97-AF65-F5344CB8AC3E}">
        <p14:creationId xmlns:p14="http://schemas.microsoft.com/office/powerpoint/2010/main" val="4134808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cs typeface="Arial" pitchFamily="34" charset="0"/>
              </a:defRPr>
            </a:lvl1pPr>
            <a:lvl2pPr marL="742950" indent="-285750">
              <a:spcBef>
                <a:spcPct val="30000"/>
              </a:spcBef>
              <a:defRPr sz="1200">
                <a:solidFill>
                  <a:schemeClr val="tx1"/>
                </a:solidFill>
                <a:latin typeface="Arial" pitchFamily="34" charset="0"/>
                <a:cs typeface="Arial" pitchFamily="34" charset="0"/>
              </a:defRPr>
            </a:lvl2pPr>
            <a:lvl3pPr marL="1143000" indent="-228600">
              <a:spcBef>
                <a:spcPct val="30000"/>
              </a:spcBef>
              <a:defRPr sz="1200">
                <a:solidFill>
                  <a:schemeClr val="tx1"/>
                </a:solidFill>
                <a:latin typeface="Arial" pitchFamily="34" charset="0"/>
                <a:cs typeface="Arial" pitchFamily="34" charset="0"/>
              </a:defRPr>
            </a:lvl3pPr>
            <a:lvl4pPr marL="1600200" indent="-228600">
              <a:spcBef>
                <a:spcPct val="30000"/>
              </a:spcBef>
              <a:defRPr sz="1200">
                <a:solidFill>
                  <a:schemeClr val="tx1"/>
                </a:solidFill>
                <a:latin typeface="Arial" pitchFamily="34" charset="0"/>
                <a:cs typeface="Arial" pitchFamily="34" charset="0"/>
              </a:defRPr>
            </a:lvl4pPr>
            <a:lvl5pPr marL="2057400" indent="-22860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A4DEA806-6820-45CB-9250-1AD52752816D}" type="slidenum">
              <a:rPr lang="en-GB" altLang="en-US" sz="1300"/>
              <a:pPr>
                <a:spcBef>
                  <a:spcPct val="0"/>
                </a:spcBef>
              </a:pPr>
              <a:t>23</a:t>
            </a:fld>
            <a:endParaRPr lang="en-GB" altLang="en-US" sz="1300"/>
          </a:p>
        </p:txBody>
      </p:sp>
    </p:spTree>
    <p:extLst>
      <p:ext uri="{BB962C8B-B14F-4D97-AF65-F5344CB8AC3E}">
        <p14:creationId xmlns:p14="http://schemas.microsoft.com/office/powerpoint/2010/main" val="1005869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image" Target="../media/image5.w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4.bin"/><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7.jpg"/><Relationship Id="rId5" Type="http://schemas.openxmlformats.org/officeDocument/2006/relationships/image" Target="../media/image3.jpeg"/><Relationship Id="rId4" Type="http://schemas.openxmlformats.org/officeDocument/2006/relationships/image" Target="../media/image5.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18" name="Object 17"/>
          <p:cNvGraphicFramePr>
            <a:graphicFrameLocks noChangeAspect="1"/>
          </p:cNvGraphicFramePr>
          <p:nvPr userDrawn="1">
            <p:extLst>
              <p:ext uri="{D42A27DB-BD31-4B8C-83A1-F6EECF244321}">
                <p14:modId xmlns:p14="http://schemas.microsoft.com/office/powerpoint/2010/main" val="995430328"/>
              </p:ext>
            </p:extLst>
          </p:nvPr>
        </p:nvGraphicFramePr>
        <p:xfrm>
          <a:off x="-1" y="0"/>
          <a:ext cx="12301591" cy="5675584"/>
        </p:xfrm>
        <a:graphic>
          <a:graphicData uri="http://schemas.openxmlformats.org/presentationml/2006/ole">
            <mc:AlternateContent xmlns:mc="http://schemas.openxmlformats.org/markup-compatibility/2006">
              <mc:Choice xmlns:v="urn:schemas-microsoft-com:vml" Requires="v">
                <p:oleObj spid="_x0000_s1098" name="Image" r:id="rId3" imgW="11667600" imgH="6336720" progId="Photoshop.Image.15">
                  <p:embed/>
                </p:oleObj>
              </mc:Choice>
              <mc:Fallback>
                <p:oleObj name="Image" r:id="rId3" imgW="11667600" imgH="6336720" progId="Photoshop.Image.15">
                  <p:embed/>
                  <p:pic>
                    <p:nvPicPr>
                      <p:cNvPr id="0" name=""/>
                      <p:cNvPicPr/>
                      <p:nvPr/>
                    </p:nvPicPr>
                    <p:blipFill>
                      <a:blip r:embed="rId4"/>
                      <a:stretch>
                        <a:fillRect/>
                      </a:stretch>
                    </p:blipFill>
                    <p:spPr>
                      <a:xfrm>
                        <a:off x="-1" y="0"/>
                        <a:ext cx="12301591" cy="5675584"/>
                      </a:xfrm>
                      <a:prstGeom prst="rect">
                        <a:avLst/>
                      </a:prstGeom>
                    </p:spPr>
                  </p:pic>
                </p:oleObj>
              </mc:Fallback>
            </mc:AlternateContent>
          </a:graphicData>
        </a:graphic>
      </p:graphicFrame>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0140" y="530631"/>
            <a:ext cx="3522667" cy="5616696"/>
          </a:xfrm>
          <a:prstGeom prst="rect">
            <a:avLst/>
          </a:prstGeom>
        </p:spPr>
      </p:pic>
      <p:sp>
        <p:nvSpPr>
          <p:cNvPr id="12" name="Subtitle 2"/>
          <p:cNvSpPr txBox="1">
            <a:spLocks/>
          </p:cNvSpPr>
          <p:nvPr userDrawn="1"/>
        </p:nvSpPr>
        <p:spPr>
          <a:xfrm>
            <a:off x="17791" y="3429000"/>
            <a:ext cx="8376269" cy="165576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fr-FR" sz="4800" dirty="0" smtClean="0"/>
          </a:p>
          <a:p>
            <a:pPr marL="0" indent="0" algn="ctr">
              <a:buNone/>
            </a:pPr>
            <a:r>
              <a:rPr lang="fr-FR" sz="16000" dirty="0" smtClean="0">
                <a:solidFill>
                  <a:schemeClr val="accent5">
                    <a:lumMod val="50000"/>
                  </a:schemeClr>
                </a:solidFill>
              </a:rPr>
              <a:t>Siemens PLM Connection 2015</a:t>
            </a:r>
            <a:r>
              <a:rPr lang="fr-FR" sz="16000" dirty="0" smtClean="0"/>
              <a:t/>
            </a:r>
            <a:br>
              <a:rPr lang="fr-FR" sz="16000" dirty="0" smtClean="0"/>
            </a:br>
            <a:r>
              <a:rPr lang="fr-FR" sz="16000" dirty="0" smtClean="0">
                <a:solidFill>
                  <a:schemeClr val="bg1">
                    <a:lumMod val="50000"/>
                  </a:schemeClr>
                </a:solidFill>
              </a:rPr>
              <a:t>Dallas, TX</a:t>
            </a:r>
            <a:br>
              <a:rPr lang="fr-FR" sz="16000" dirty="0" smtClean="0">
                <a:solidFill>
                  <a:schemeClr val="bg1">
                    <a:lumMod val="50000"/>
                  </a:schemeClr>
                </a:solidFill>
              </a:rPr>
            </a:br>
            <a:r>
              <a:rPr lang="fr-FR" sz="16000" dirty="0" smtClean="0">
                <a:solidFill>
                  <a:schemeClr val="bg1">
                    <a:lumMod val="50000"/>
                  </a:schemeClr>
                </a:solidFill>
              </a:rPr>
              <a:t>May 18-21</a:t>
            </a:r>
            <a:endParaRPr lang="en-US" sz="16000" dirty="0">
              <a:solidFill>
                <a:schemeClr val="bg1">
                  <a:lumMod val="50000"/>
                </a:schemeClr>
              </a:solidFill>
            </a:endParaRPr>
          </a:p>
        </p:txBody>
      </p:sp>
      <p:sp>
        <p:nvSpPr>
          <p:cNvPr id="14" name="Title 1"/>
          <p:cNvSpPr>
            <a:spLocks noGrp="1"/>
          </p:cNvSpPr>
          <p:nvPr>
            <p:ph type="title"/>
          </p:nvPr>
        </p:nvSpPr>
        <p:spPr>
          <a:xfrm>
            <a:off x="279137" y="220853"/>
            <a:ext cx="7874263" cy="3208147"/>
          </a:xfrm>
        </p:spPr>
        <p:txBody>
          <a:bodyPr>
            <a:normAutofit/>
          </a:bodyPr>
          <a:lstStyle>
            <a:lvl1pPr>
              <a:defRPr>
                <a:solidFill>
                  <a:schemeClr val="bg1"/>
                </a:solidFill>
              </a:defRPr>
            </a:lvl1pPr>
          </a:lstStyle>
          <a:p>
            <a:pPr algn="ctr"/>
            <a:endParaRPr lang="en-US" sz="5400" b="1" dirty="0">
              <a:solidFill>
                <a:schemeClr val="accent5">
                  <a:lumMod val="50000"/>
                </a:schemeClr>
              </a:solidFill>
            </a:endParaRPr>
          </a:p>
        </p:txBody>
      </p:sp>
      <p:sp>
        <p:nvSpPr>
          <p:cNvPr id="19" name="TextBox 18"/>
          <p:cNvSpPr txBox="1"/>
          <p:nvPr userDrawn="1"/>
        </p:nvSpPr>
        <p:spPr>
          <a:xfrm>
            <a:off x="6362700" y="6257097"/>
            <a:ext cx="5239195" cy="523220"/>
          </a:xfrm>
          <a:prstGeom prst="rect">
            <a:avLst/>
          </a:prstGeom>
          <a:noFill/>
        </p:spPr>
        <p:txBody>
          <a:bodyPr wrap="square" rtlCol="0">
            <a:spAutoFit/>
          </a:bodyPr>
          <a:lstStyle/>
          <a:p>
            <a:pPr algn="ctr"/>
            <a:r>
              <a:rPr lang="en-US" sz="2800" dirty="0" smtClean="0">
                <a:solidFill>
                  <a:srgbClr val="000643"/>
                </a:solidFill>
              </a:rPr>
              <a:t>www.siemensplmconnection.org</a:t>
            </a:r>
            <a:endParaRPr lang="en-US" sz="2800" dirty="0">
              <a:solidFill>
                <a:srgbClr val="000643"/>
              </a:solidFill>
            </a:endParaRPr>
          </a:p>
        </p:txBody>
      </p:sp>
      <p:sp>
        <p:nvSpPr>
          <p:cNvPr id="20" name="Subtitle 4"/>
          <p:cNvSpPr txBox="1">
            <a:spLocks/>
          </p:cNvSpPr>
          <p:nvPr userDrawn="1"/>
        </p:nvSpPr>
        <p:spPr>
          <a:xfrm>
            <a:off x="3762418" y="5239189"/>
            <a:ext cx="1907566" cy="436395"/>
          </a:xfrm>
          <a:prstGeom prst="rect">
            <a:avLst/>
          </a:prstGeom>
        </p:spPr>
        <p:txBody>
          <a:bodyPr vert="horz" lIns="0" tIns="0" rIns="0" bIns="0" rtlCol="0" anchor="t" anchorCtr="0">
            <a:noAutofit/>
          </a:bodyPr>
          <a:lstStyle>
            <a:lvl1pPr marL="0" indent="0" algn="l" defTabSz="609493" rtl="0" eaLnBrk="1" latinLnBrk="0" hangingPunct="1">
              <a:spcBef>
                <a:spcPct val="20000"/>
              </a:spcBef>
              <a:buFont typeface="Arial"/>
              <a:buNone/>
              <a:defRPr sz="2100" kern="1200">
                <a:solidFill>
                  <a:schemeClr val="bg1"/>
                </a:solidFill>
                <a:latin typeface="Open Sans Light"/>
                <a:ea typeface="+mn-ea"/>
                <a:cs typeface="Open Sans Light"/>
              </a:defRPr>
            </a:lvl1pPr>
            <a:lvl2pPr marL="609493" indent="0" algn="ctr" defTabSz="609493" rtl="0" eaLnBrk="1" latinLnBrk="0" hangingPunct="1">
              <a:spcBef>
                <a:spcPct val="20000"/>
              </a:spcBef>
              <a:buFont typeface="Arial"/>
              <a:buNone/>
              <a:defRPr sz="2700" kern="1200">
                <a:solidFill>
                  <a:schemeClr val="tx1">
                    <a:tint val="75000"/>
                  </a:schemeClr>
                </a:solidFill>
                <a:latin typeface="Open Sans Light"/>
                <a:ea typeface="+mn-ea"/>
                <a:cs typeface="Open Sans Light"/>
              </a:defRPr>
            </a:lvl2pPr>
            <a:lvl3pPr marL="1218987" indent="0" algn="ctr" defTabSz="609493" rtl="0" eaLnBrk="1" latinLnBrk="0" hangingPunct="1">
              <a:spcBef>
                <a:spcPct val="20000"/>
              </a:spcBef>
              <a:buFont typeface="Arial"/>
              <a:buNone/>
              <a:defRPr sz="2400" kern="1200">
                <a:solidFill>
                  <a:schemeClr val="tx1">
                    <a:tint val="75000"/>
                  </a:schemeClr>
                </a:solidFill>
                <a:latin typeface="Open Sans Light"/>
                <a:ea typeface="+mn-ea"/>
                <a:cs typeface="Open Sans Light"/>
              </a:defRPr>
            </a:lvl3pPr>
            <a:lvl4pPr marL="1828480" indent="0" algn="ctr" defTabSz="609493" rtl="0" eaLnBrk="1" latinLnBrk="0" hangingPunct="1">
              <a:spcBef>
                <a:spcPct val="20000"/>
              </a:spcBef>
              <a:buFont typeface="Arial"/>
              <a:buNone/>
              <a:defRPr sz="2100" kern="1200">
                <a:solidFill>
                  <a:schemeClr val="tx1">
                    <a:tint val="75000"/>
                  </a:schemeClr>
                </a:solidFill>
                <a:latin typeface="Open Sans Light"/>
                <a:ea typeface="+mn-ea"/>
                <a:cs typeface="Open Sans Light"/>
              </a:defRPr>
            </a:lvl4pPr>
            <a:lvl5pPr marL="2437973" indent="0" algn="ctr" defTabSz="609493" rtl="0" eaLnBrk="1" latinLnBrk="0" hangingPunct="1">
              <a:spcBef>
                <a:spcPct val="20000"/>
              </a:spcBef>
              <a:buFont typeface="Arial"/>
              <a:buNone/>
              <a:defRPr sz="2100" kern="1200">
                <a:solidFill>
                  <a:schemeClr val="tx1">
                    <a:tint val="75000"/>
                  </a:schemeClr>
                </a:solidFill>
                <a:latin typeface="Open Sans Light"/>
                <a:ea typeface="+mn-ea"/>
                <a:cs typeface="Open Sans Light"/>
              </a:defRPr>
            </a:lvl5pPr>
            <a:lvl6pPr marL="3047467"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6pPr>
            <a:lvl7pPr marL="3656960"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7pPr>
            <a:lvl8pPr marL="4266453"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8pPr>
            <a:lvl9pPr marL="4875947"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9pPr>
          </a:lstStyle>
          <a:p>
            <a:pPr marL="0" marR="0" indent="0" algn="l" defTabSz="609493" rtl="0" eaLnBrk="1" fontAlgn="auto" latinLnBrk="0" hangingPunct="1">
              <a:lnSpc>
                <a:spcPct val="100000"/>
              </a:lnSpc>
              <a:spcBef>
                <a:spcPct val="20000"/>
              </a:spcBef>
              <a:spcAft>
                <a:spcPts val="0"/>
              </a:spcAft>
              <a:buClrTx/>
              <a:buSzTx/>
              <a:buFont typeface="Arial"/>
              <a:buNone/>
              <a:tabLst/>
              <a:defRPr/>
            </a:pPr>
            <a:r>
              <a:rPr lang="en-US" sz="2500" dirty="0" smtClean="0">
                <a:solidFill>
                  <a:schemeClr val="bg1"/>
                </a:solidFill>
                <a:latin typeface="Arial"/>
                <a:cs typeface="Arial"/>
              </a:rPr>
              <a:t>#PLMCONX</a:t>
            </a:r>
          </a:p>
        </p:txBody>
      </p:sp>
      <p:pic>
        <p:nvPicPr>
          <p:cNvPr id="21" name="Picture 20" descr="twitter-256.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57949" y="5071115"/>
            <a:ext cx="604469" cy="604469"/>
          </a:xfrm>
          <a:prstGeom prst="rect">
            <a:avLst/>
          </a:prstGeom>
        </p:spPr>
      </p:pic>
      <p:graphicFrame>
        <p:nvGraphicFramePr>
          <p:cNvPr id="26" name="Object 25"/>
          <p:cNvGraphicFramePr>
            <a:graphicFrameLocks noChangeAspect="1"/>
          </p:cNvGraphicFramePr>
          <p:nvPr userDrawn="1">
            <p:extLst>
              <p:ext uri="{D42A27DB-BD31-4B8C-83A1-F6EECF244321}">
                <p14:modId xmlns:p14="http://schemas.microsoft.com/office/powerpoint/2010/main" val="3270593993"/>
              </p:ext>
            </p:extLst>
          </p:nvPr>
        </p:nvGraphicFramePr>
        <p:xfrm>
          <a:off x="279136" y="5981951"/>
          <a:ext cx="5429449" cy="799674"/>
        </p:xfrm>
        <a:graphic>
          <a:graphicData uri="http://schemas.openxmlformats.org/presentationml/2006/ole">
            <mc:AlternateContent xmlns:mc="http://schemas.openxmlformats.org/markup-compatibility/2006">
              <mc:Choice xmlns:v="urn:schemas-microsoft-com:vml" Requires="v">
                <p:oleObj spid="_x0000_s1099" name="Image" r:id="rId7" imgW="5788080" imgH="853200" progId="Photoshop.Image.15">
                  <p:embed/>
                </p:oleObj>
              </mc:Choice>
              <mc:Fallback>
                <p:oleObj name="Image" r:id="rId7" imgW="5788080" imgH="853200" progId="Photoshop.Image.15">
                  <p:embed/>
                  <p:pic>
                    <p:nvPicPr>
                      <p:cNvPr id="0" name=""/>
                      <p:cNvPicPr/>
                      <p:nvPr/>
                    </p:nvPicPr>
                    <p:blipFill>
                      <a:blip r:embed="rId8"/>
                      <a:stretch>
                        <a:fillRect/>
                      </a:stretch>
                    </p:blipFill>
                    <p:spPr>
                      <a:xfrm>
                        <a:off x="279136" y="5981951"/>
                        <a:ext cx="5429449" cy="799674"/>
                      </a:xfrm>
                      <a:prstGeom prst="rect">
                        <a:avLst/>
                      </a:prstGeom>
                    </p:spPr>
                  </p:pic>
                </p:oleObj>
              </mc:Fallback>
            </mc:AlternateContent>
          </a:graphicData>
        </a:graphic>
      </p:graphicFrame>
    </p:spTree>
    <p:extLst>
      <p:ext uri="{BB962C8B-B14F-4D97-AF65-F5344CB8AC3E}">
        <p14:creationId xmlns:p14="http://schemas.microsoft.com/office/powerpoint/2010/main" val="11367439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userDrawn="1">
            <p:extLst>
              <p:ext uri="{D42A27DB-BD31-4B8C-83A1-F6EECF244321}">
                <p14:modId xmlns:p14="http://schemas.microsoft.com/office/powerpoint/2010/main" val="2659447141"/>
              </p:ext>
            </p:extLst>
          </p:nvPr>
        </p:nvGraphicFramePr>
        <p:xfrm>
          <a:off x="0" y="6282539"/>
          <a:ext cx="12213953" cy="617855"/>
        </p:xfrm>
        <a:graphic>
          <a:graphicData uri="http://schemas.openxmlformats.org/presentationml/2006/ole">
            <mc:AlternateContent xmlns:mc="http://schemas.openxmlformats.org/markup-compatibility/2006">
              <mc:Choice xmlns:v="urn:schemas-microsoft-com:vml" Requires="v">
                <p:oleObj spid="_x0000_s2088" name="Image" r:id="rId3" imgW="13767840" imgH="697680" progId="Photoshop.Image.15">
                  <p:embed/>
                </p:oleObj>
              </mc:Choice>
              <mc:Fallback>
                <p:oleObj name="Image" r:id="rId3" imgW="13767840" imgH="697680" progId="Photoshop.Image.15">
                  <p:embed/>
                  <p:pic>
                    <p:nvPicPr>
                      <p:cNvPr id="0" name=""/>
                      <p:cNvPicPr/>
                      <p:nvPr/>
                    </p:nvPicPr>
                    <p:blipFill>
                      <a:blip r:embed="rId4"/>
                      <a:stretch>
                        <a:fillRect/>
                      </a:stretch>
                    </p:blipFill>
                    <p:spPr>
                      <a:xfrm>
                        <a:off x="0" y="6282539"/>
                        <a:ext cx="12213953" cy="617855"/>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Dallas, TX May 18-21, 2015</a:t>
            </a:r>
            <a:endParaRPr lang="en-US" dirty="0"/>
          </a:p>
        </p:txBody>
      </p:sp>
      <p:sp>
        <p:nvSpPr>
          <p:cNvPr id="16" name="Subtitle 4"/>
          <p:cNvSpPr txBox="1">
            <a:spLocks/>
          </p:cNvSpPr>
          <p:nvPr userDrawn="1"/>
        </p:nvSpPr>
        <p:spPr>
          <a:xfrm>
            <a:off x="4862518" y="6371505"/>
            <a:ext cx="7329482" cy="456460"/>
          </a:xfrm>
          <a:prstGeom prst="rect">
            <a:avLst/>
          </a:prstGeom>
        </p:spPr>
        <p:txBody>
          <a:bodyPr vert="horz" lIns="0" tIns="0" rIns="0" bIns="0" rtlCol="0" anchor="t" anchorCtr="0">
            <a:noAutofit/>
          </a:bodyPr>
          <a:lstStyle>
            <a:lvl1pPr marL="0" indent="0" algn="l" defTabSz="609493" rtl="0" eaLnBrk="1" latinLnBrk="0" hangingPunct="1">
              <a:spcBef>
                <a:spcPct val="20000"/>
              </a:spcBef>
              <a:buFont typeface="Arial"/>
              <a:buNone/>
              <a:defRPr sz="2100" kern="1200">
                <a:solidFill>
                  <a:schemeClr val="bg1"/>
                </a:solidFill>
                <a:latin typeface="Open Sans Light"/>
                <a:ea typeface="+mn-ea"/>
                <a:cs typeface="Open Sans Light"/>
              </a:defRPr>
            </a:lvl1pPr>
            <a:lvl2pPr marL="609493" indent="0" algn="ctr" defTabSz="609493" rtl="0" eaLnBrk="1" latinLnBrk="0" hangingPunct="1">
              <a:spcBef>
                <a:spcPct val="20000"/>
              </a:spcBef>
              <a:buFont typeface="Arial"/>
              <a:buNone/>
              <a:defRPr sz="2700" kern="1200">
                <a:solidFill>
                  <a:schemeClr val="tx1">
                    <a:tint val="75000"/>
                  </a:schemeClr>
                </a:solidFill>
                <a:latin typeface="Open Sans Light"/>
                <a:ea typeface="+mn-ea"/>
                <a:cs typeface="Open Sans Light"/>
              </a:defRPr>
            </a:lvl2pPr>
            <a:lvl3pPr marL="1218987" indent="0" algn="ctr" defTabSz="609493" rtl="0" eaLnBrk="1" latinLnBrk="0" hangingPunct="1">
              <a:spcBef>
                <a:spcPct val="20000"/>
              </a:spcBef>
              <a:buFont typeface="Arial"/>
              <a:buNone/>
              <a:defRPr sz="2400" kern="1200">
                <a:solidFill>
                  <a:schemeClr val="tx1">
                    <a:tint val="75000"/>
                  </a:schemeClr>
                </a:solidFill>
                <a:latin typeface="Open Sans Light"/>
                <a:ea typeface="+mn-ea"/>
                <a:cs typeface="Open Sans Light"/>
              </a:defRPr>
            </a:lvl3pPr>
            <a:lvl4pPr marL="1828480" indent="0" algn="ctr" defTabSz="609493" rtl="0" eaLnBrk="1" latinLnBrk="0" hangingPunct="1">
              <a:spcBef>
                <a:spcPct val="20000"/>
              </a:spcBef>
              <a:buFont typeface="Arial"/>
              <a:buNone/>
              <a:defRPr sz="2100" kern="1200">
                <a:solidFill>
                  <a:schemeClr val="tx1">
                    <a:tint val="75000"/>
                  </a:schemeClr>
                </a:solidFill>
                <a:latin typeface="Open Sans Light"/>
                <a:ea typeface="+mn-ea"/>
                <a:cs typeface="Open Sans Light"/>
              </a:defRPr>
            </a:lvl4pPr>
            <a:lvl5pPr marL="2437973" indent="0" algn="ctr" defTabSz="609493" rtl="0" eaLnBrk="1" latinLnBrk="0" hangingPunct="1">
              <a:spcBef>
                <a:spcPct val="20000"/>
              </a:spcBef>
              <a:buFont typeface="Arial"/>
              <a:buNone/>
              <a:defRPr sz="2100" kern="1200">
                <a:solidFill>
                  <a:schemeClr val="tx1">
                    <a:tint val="75000"/>
                  </a:schemeClr>
                </a:solidFill>
                <a:latin typeface="Open Sans Light"/>
                <a:ea typeface="+mn-ea"/>
                <a:cs typeface="Open Sans Light"/>
              </a:defRPr>
            </a:lvl5pPr>
            <a:lvl6pPr marL="3047467"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6pPr>
            <a:lvl7pPr marL="3656960"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7pPr>
            <a:lvl8pPr marL="4266453"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8pPr>
            <a:lvl9pPr marL="4875947"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9pPr>
          </a:lstStyle>
          <a:p>
            <a:pPr marL="0" marR="0" indent="0" algn="l" defTabSz="609493" rtl="0" eaLnBrk="1" fontAlgn="auto" latinLnBrk="0" hangingPunct="1">
              <a:lnSpc>
                <a:spcPct val="100000"/>
              </a:lnSpc>
              <a:spcBef>
                <a:spcPct val="20000"/>
              </a:spcBef>
              <a:spcAft>
                <a:spcPts val="0"/>
              </a:spcAft>
              <a:buClrTx/>
              <a:buSzTx/>
              <a:buFont typeface="Arial"/>
              <a:buNone/>
              <a:tabLst/>
              <a:defRPr/>
            </a:pPr>
            <a:r>
              <a:rPr lang="en-US" sz="2500" dirty="0" smtClean="0">
                <a:solidFill>
                  <a:schemeClr val="bg1"/>
                </a:solidFill>
                <a:latin typeface="Arial"/>
                <a:cs typeface="Arial"/>
              </a:rPr>
              <a:t>#PLMCONX  |  </a:t>
            </a:r>
            <a:r>
              <a:rPr lang="en-US" sz="2400" dirty="0" smtClean="0">
                <a:solidFill>
                  <a:schemeClr val="bg1"/>
                </a:solidFill>
              </a:rPr>
              <a:t>www.siemensplmconnection.org</a:t>
            </a:r>
          </a:p>
          <a:p>
            <a:pPr marL="0" marR="0" indent="0" algn="l" defTabSz="609493" rtl="0" eaLnBrk="1" fontAlgn="auto" latinLnBrk="0" hangingPunct="1">
              <a:lnSpc>
                <a:spcPct val="100000"/>
              </a:lnSpc>
              <a:spcBef>
                <a:spcPct val="20000"/>
              </a:spcBef>
              <a:spcAft>
                <a:spcPts val="0"/>
              </a:spcAft>
              <a:buClrTx/>
              <a:buSzTx/>
              <a:buFont typeface="Arial"/>
              <a:buNone/>
              <a:tabLst/>
              <a:defRPr/>
            </a:pPr>
            <a:endParaRPr lang="en-US" sz="2500" dirty="0" smtClean="0">
              <a:solidFill>
                <a:schemeClr val="bg1"/>
              </a:solidFill>
              <a:latin typeface="Arial"/>
              <a:cs typeface="Arial"/>
            </a:endParaRPr>
          </a:p>
        </p:txBody>
      </p:sp>
      <p:pic>
        <p:nvPicPr>
          <p:cNvPr id="17" name="Picture 16" descr="twitter-256.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64154" y="6317074"/>
            <a:ext cx="510891" cy="510891"/>
          </a:xfrm>
          <a:prstGeom prst="rect">
            <a:avLst/>
          </a:prstGeom>
        </p:spPr>
      </p:pic>
    </p:spTree>
    <p:extLst>
      <p:ext uri="{BB962C8B-B14F-4D97-AF65-F5344CB8AC3E}">
        <p14:creationId xmlns:p14="http://schemas.microsoft.com/office/powerpoint/2010/main" val="9262392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userDrawn="1">
            <p:extLst>
              <p:ext uri="{D42A27DB-BD31-4B8C-83A1-F6EECF244321}">
                <p14:modId xmlns:p14="http://schemas.microsoft.com/office/powerpoint/2010/main" val="3252532964"/>
              </p:ext>
            </p:extLst>
          </p:nvPr>
        </p:nvGraphicFramePr>
        <p:xfrm>
          <a:off x="0" y="6282539"/>
          <a:ext cx="12213953" cy="617855"/>
        </p:xfrm>
        <a:graphic>
          <a:graphicData uri="http://schemas.openxmlformats.org/presentationml/2006/ole">
            <mc:AlternateContent xmlns:mc="http://schemas.openxmlformats.org/markup-compatibility/2006">
              <mc:Choice xmlns:v="urn:schemas-microsoft-com:vml" Requires="v">
                <p:oleObj spid="_x0000_s6177" name="Image" r:id="rId3" imgW="13767840" imgH="697680" progId="Photoshop.Image.15">
                  <p:embed/>
                </p:oleObj>
              </mc:Choice>
              <mc:Fallback>
                <p:oleObj name="Image" r:id="rId3" imgW="13767840" imgH="697680" progId="Photoshop.Image.15">
                  <p:embed/>
                  <p:pic>
                    <p:nvPicPr>
                      <p:cNvPr id="0" name=""/>
                      <p:cNvPicPr/>
                      <p:nvPr/>
                    </p:nvPicPr>
                    <p:blipFill>
                      <a:blip r:embed="rId4"/>
                      <a:stretch>
                        <a:fillRect/>
                      </a:stretch>
                    </p:blipFill>
                    <p:spPr>
                      <a:xfrm>
                        <a:off x="0" y="6282539"/>
                        <a:ext cx="12213953" cy="617855"/>
                      </a:xfrm>
                      <a:prstGeom prst="rect">
                        <a:avLst/>
                      </a:prstGeom>
                    </p:spPr>
                  </p:pic>
                </p:oleObj>
              </mc:Fallback>
            </mc:AlternateContent>
          </a:graphicData>
        </a:graphic>
      </p:graphicFrame>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63571" y="817403"/>
            <a:ext cx="2580816" cy="4114967"/>
          </a:xfrm>
          <a:prstGeom prst="rect">
            <a:avLst/>
          </a:prstGeom>
        </p:spPr>
      </p:pic>
      <p:sp>
        <p:nvSpPr>
          <p:cNvPr id="10" name="Title 1"/>
          <p:cNvSpPr>
            <a:spLocks noGrp="1"/>
          </p:cNvSpPr>
          <p:nvPr>
            <p:ph type="title" hasCustomPrompt="1"/>
          </p:nvPr>
        </p:nvSpPr>
        <p:spPr>
          <a:xfrm>
            <a:off x="279137" y="220853"/>
            <a:ext cx="8355252" cy="1341755"/>
          </a:xfrm>
        </p:spPr>
        <p:txBody>
          <a:bodyPr>
            <a:normAutofit/>
          </a:bodyPr>
          <a:lstStyle>
            <a:lvl1pPr>
              <a:defRPr/>
            </a:lvl1pPr>
          </a:lstStyle>
          <a:p>
            <a:pPr algn="ctr"/>
            <a:r>
              <a:rPr lang="en-US" sz="5400" b="1" dirty="0" smtClean="0">
                <a:solidFill>
                  <a:schemeClr val="accent5">
                    <a:lumMod val="50000"/>
                  </a:schemeClr>
                </a:solidFill>
              </a:rPr>
              <a:t>Thank You!</a:t>
            </a:r>
            <a:endParaRPr lang="en-US" sz="5400" b="1" dirty="0">
              <a:solidFill>
                <a:schemeClr val="accent5">
                  <a:lumMod val="50000"/>
                </a:schemeClr>
              </a:solidFill>
            </a:endParaRP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9137" y="5133703"/>
            <a:ext cx="4892575" cy="728472"/>
          </a:xfrm>
          <a:prstGeom prst="rect">
            <a:avLst/>
          </a:prstGeom>
        </p:spPr>
      </p:pic>
      <p:sp>
        <p:nvSpPr>
          <p:cNvPr id="12" name="Subtitle 2"/>
          <p:cNvSpPr txBox="1">
            <a:spLocks/>
          </p:cNvSpPr>
          <p:nvPr userDrawn="1"/>
        </p:nvSpPr>
        <p:spPr>
          <a:xfrm>
            <a:off x="0" y="1477820"/>
            <a:ext cx="9083040" cy="31908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000" dirty="0" err="1" smtClean="0">
                <a:solidFill>
                  <a:schemeClr val="accent5">
                    <a:lumMod val="50000"/>
                  </a:schemeClr>
                </a:solidFill>
              </a:rPr>
              <a:t>Don’t</a:t>
            </a:r>
            <a:r>
              <a:rPr lang="fr-FR" sz="4000" dirty="0" smtClean="0">
                <a:solidFill>
                  <a:schemeClr val="accent5">
                    <a:lumMod val="50000"/>
                  </a:schemeClr>
                </a:solidFill>
              </a:rPr>
              <a:t> Forget!</a:t>
            </a:r>
          </a:p>
          <a:p>
            <a:pPr marL="0" indent="0" algn="ctr">
              <a:buNone/>
            </a:pPr>
            <a:r>
              <a:rPr lang="fr-FR" sz="2800" baseline="0" dirty="0" err="1" smtClean="0">
                <a:solidFill>
                  <a:schemeClr val="accent5">
                    <a:lumMod val="50000"/>
                  </a:schemeClr>
                </a:solidFill>
              </a:rPr>
              <a:t>Fill</a:t>
            </a:r>
            <a:r>
              <a:rPr lang="fr-FR" sz="2800" baseline="0" dirty="0" smtClean="0">
                <a:solidFill>
                  <a:schemeClr val="accent5">
                    <a:lumMod val="50000"/>
                  </a:schemeClr>
                </a:solidFill>
              </a:rPr>
              <a:t> out session Survey via the PLM World Mobile Event App.</a:t>
            </a:r>
          </a:p>
          <a:p>
            <a:pPr marL="0" indent="0" algn="l">
              <a:buNone/>
            </a:pPr>
            <a:r>
              <a:rPr lang="fr-FR" sz="2800" baseline="0" dirty="0" smtClean="0">
                <a:solidFill>
                  <a:schemeClr val="accent5">
                    <a:lumMod val="50000"/>
                  </a:schemeClr>
                </a:solidFill>
              </a:rPr>
              <a:t>	&gt;Go to the session in the App</a:t>
            </a:r>
          </a:p>
          <a:p>
            <a:pPr marL="0" indent="0" algn="l">
              <a:buNone/>
            </a:pPr>
            <a:r>
              <a:rPr lang="fr-FR" sz="2800" baseline="0" dirty="0" smtClean="0">
                <a:solidFill>
                  <a:schemeClr val="accent5">
                    <a:lumMod val="50000"/>
                  </a:schemeClr>
                </a:solidFill>
              </a:rPr>
              <a:t>	&gt;Click </a:t>
            </a:r>
            <a:r>
              <a:rPr lang="fr-FR" sz="2800" i="1" baseline="0" dirty="0" err="1" smtClean="0">
                <a:solidFill>
                  <a:schemeClr val="accent5">
                    <a:lumMod val="50000"/>
                  </a:schemeClr>
                </a:solidFill>
              </a:rPr>
              <a:t>Take</a:t>
            </a:r>
            <a:r>
              <a:rPr lang="fr-FR" sz="2800" i="1" baseline="0" dirty="0" smtClean="0">
                <a:solidFill>
                  <a:schemeClr val="accent5">
                    <a:lumMod val="50000"/>
                  </a:schemeClr>
                </a:solidFill>
              </a:rPr>
              <a:t> Survey </a:t>
            </a:r>
            <a:r>
              <a:rPr lang="fr-FR" sz="2800" i="0" baseline="0" dirty="0" smtClean="0">
                <a:solidFill>
                  <a:schemeClr val="accent5">
                    <a:lumMod val="50000"/>
                  </a:schemeClr>
                </a:solidFill>
              </a:rPr>
              <a:t>at the </a:t>
            </a:r>
            <a:r>
              <a:rPr lang="fr-FR" sz="2800" i="0" baseline="0" dirty="0" err="1" smtClean="0">
                <a:solidFill>
                  <a:schemeClr val="accent5">
                    <a:lumMod val="50000"/>
                  </a:schemeClr>
                </a:solidFill>
              </a:rPr>
              <a:t>bottom</a:t>
            </a:r>
            <a:endParaRPr lang="en-US" sz="2800" dirty="0">
              <a:solidFill>
                <a:schemeClr val="bg1">
                  <a:lumMod val="50000"/>
                </a:schemeClr>
              </a:solidFill>
            </a:endParaRPr>
          </a:p>
        </p:txBody>
      </p:sp>
      <p:pic>
        <p:nvPicPr>
          <p:cNvPr id="13" name="Picture 12"/>
          <p:cNvPicPr>
            <a:picLocks noChangeAspect="1"/>
          </p:cNvPicPr>
          <p:nvPr userDrawn="1"/>
        </p:nvPicPr>
        <p:blipFill>
          <a:blip r:embed="rId7"/>
          <a:stretch>
            <a:fillRect/>
          </a:stretch>
        </p:blipFill>
        <p:spPr>
          <a:xfrm>
            <a:off x="6546532" y="2864258"/>
            <a:ext cx="1933575" cy="3381375"/>
          </a:xfrm>
          <a:prstGeom prst="rect">
            <a:avLst/>
          </a:prstGeom>
        </p:spPr>
      </p:pic>
      <p:sp>
        <p:nvSpPr>
          <p:cNvPr id="14" name="Subtitle 4"/>
          <p:cNvSpPr txBox="1">
            <a:spLocks/>
          </p:cNvSpPr>
          <p:nvPr userDrawn="1"/>
        </p:nvSpPr>
        <p:spPr>
          <a:xfrm>
            <a:off x="4862518" y="6371505"/>
            <a:ext cx="7329482" cy="456460"/>
          </a:xfrm>
          <a:prstGeom prst="rect">
            <a:avLst/>
          </a:prstGeom>
        </p:spPr>
        <p:txBody>
          <a:bodyPr vert="horz" lIns="0" tIns="0" rIns="0" bIns="0" rtlCol="0" anchor="t" anchorCtr="0">
            <a:noAutofit/>
          </a:bodyPr>
          <a:lstStyle>
            <a:lvl1pPr marL="0" indent="0" algn="l" defTabSz="609493" rtl="0" eaLnBrk="1" latinLnBrk="0" hangingPunct="1">
              <a:spcBef>
                <a:spcPct val="20000"/>
              </a:spcBef>
              <a:buFont typeface="Arial"/>
              <a:buNone/>
              <a:defRPr sz="2100" kern="1200">
                <a:solidFill>
                  <a:schemeClr val="bg1"/>
                </a:solidFill>
                <a:latin typeface="Open Sans Light"/>
                <a:ea typeface="+mn-ea"/>
                <a:cs typeface="Open Sans Light"/>
              </a:defRPr>
            </a:lvl1pPr>
            <a:lvl2pPr marL="609493" indent="0" algn="ctr" defTabSz="609493" rtl="0" eaLnBrk="1" latinLnBrk="0" hangingPunct="1">
              <a:spcBef>
                <a:spcPct val="20000"/>
              </a:spcBef>
              <a:buFont typeface="Arial"/>
              <a:buNone/>
              <a:defRPr sz="2700" kern="1200">
                <a:solidFill>
                  <a:schemeClr val="tx1">
                    <a:tint val="75000"/>
                  </a:schemeClr>
                </a:solidFill>
                <a:latin typeface="Open Sans Light"/>
                <a:ea typeface="+mn-ea"/>
                <a:cs typeface="Open Sans Light"/>
              </a:defRPr>
            </a:lvl2pPr>
            <a:lvl3pPr marL="1218987" indent="0" algn="ctr" defTabSz="609493" rtl="0" eaLnBrk="1" latinLnBrk="0" hangingPunct="1">
              <a:spcBef>
                <a:spcPct val="20000"/>
              </a:spcBef>
              <a:buFont typeface="Arial"/>
              <a:buNone/>
              <a:defRPr sz="2400" kern="1200">
                <a:solidFill>
                  <a:schemeClr val="tx1">
                    <a:tint val="75000"/>
                  </a:schemeClr>
                </a:solidFill>
                <a:latin typeface="Open Sans Light"/>
                <a:ea typeface="+mn-ea"/>
                <a:cs typeface="Open Sans Light"/>
              </a:defRPr>
            </a:lvl3pPr>
            <a:lvl4pPr marL="1828480" indent="0" algn="ctr" defTabSz="609493" rtl="0" eaLnBrk="1" latinLnBrk="0" hangingPunct="1">
              <a:spcBef>
                <a:spcPct val="20000"/>
              </a:spcBef>
              <a:buFont typeface="Arial"/>
              <a:buNone/>
              <a:defRPr sz="2100" kern="1200">
                <a:solidFill>
                  <a:schemeClr val="tx1">
                    <a:tint val="75000"/>
                  </a:schemeClr>
                </a:solidFill>
                <a:latin typeface="Open Sans Light"/>
                <a:ea typeface="+mn-ea"/>
                <a:cs typeface="Open Sans Light"/>
              </a:defRPr>
            </a:lvl4pPr>
            <a:lvl5pPr marL="2437973" indent="0" algn="ctr" defTabSz="609493" rtl="0" eaLnBrk="1" latinLnBrk="0" hangingPunct="1">
              <a:spcBef>
                <a:spcPct val="20000"/>
              </a:spcBef>
              <a:buFont typeface="Arial"/>
              <a:buNone/>
              <a:defRPr sz="2100" kern="1200">
                <a:solidFill>
                  <a:schemeClr val="tx1">
                    <a:tint val="75000"/>
                  </a:schemeClr>
                </a:solidFill>
                <a:latin typeface="Open Sans Light"/>
                <a:ea typeface="+mn-ea"/>
                <a:cs typeface="Open Sans Light"/>
              </a:defRPr>
            </a:lvl5pPr>
            <a:lvl6pPr marL="3047467"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6pPr>
            <a:lvl7pPr marL="3656960"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7pPr>
            <a:lvl8pPr marL="4266453"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8pPr>
            <a:lvl9pPr marL="4875947"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9pPr>
          </a:lstStyle>
          <a:p>
            <a:pPr marL="0" marR="0" indent="0" algn="l" defTabSz="609493" rtl="0" eaLnBrk="1" fontAlgn="auto" latinLnBrk="0" hangingPunct="1">
              <a:lnSpc>
                <a:spcPct val="100000"/>
              </a:lnSpc>
              <a:spcBef>
                <a:spcPct val="20000"/>
              </a:spcBef>
              <a:spcAft>
                <a:spcPts val="0"/>
              </a:spcAft>
              <a:buClrTx/>
              <a:buSzTx/>
              <a:buFont typeface="Arial"/>
              <a:buNone/>
              <a:tabLst/>
              <a:defRPr/>
            </a:pPr>
            <a:r>
              <a:rPr lang="en-US" sz="2500" dirty="0" smtClean="0">
                <a:solidFill>
                  <a:schemeClr val="bg1"/>
                </a:solidFill>
                <a:latin typeface="Arial"/>
                <a:cs typeface="Arial"/>
              </a:rPr>
              <a:t>#PLMCONX  |  </a:t>
            </a:r>
            <a:r>
              <a:rPr lang="en-US" sz="2400" dirty="0" smtClean="0">
                <a:solidFill>
                  <a:schemeClr val="bg1"/>
                </a:solidFill>
              </a:rPr>
              <a:t>www.siemensplmconnection.org</a:t>
            </a:r>
          </a:p>
          <a:p>
            <a:pPr marL="0" marR="0" indent="0" algn="l" defTabSz="609493" rtl="0" eaLnBrk="1" fontAlgn="auto" latinLnBrk="0" hangingPunct="1">
              <a:lnSpc>
                <a:spcPct val="100000"/>
              </a:lnSpc>
              <a:spcBef>
                <a:spcPct val="20000"/>
              </a:spcBef>
              <a:spcAft>
                <a:spcPts val="0"/>
              </a:spcAft>
              <a:buClrTx/>
              <a:buSzTx/>
              <a:buFont typeface="Arial"/>
              <a:buNone/>
              <a:tabLst/>
              <a:defRPr/>
            </a:pPr>
            <a:endParaRPr lang="en-US" sz="2500" dirty="0" smtClean="0">
              <a:solidFill>
                <a:schemeClr val="bg1"/>
              </a:solidFill>
              <a:latin typeface="Arial"/>
              <a:cs typeface="Arial"/>
            </a:endParaRPr>
          </a:p>
        </p:txBody>
      </p:sp>
      <p:pic>
        <p:nvPicPr>
          <p:cNvPr id="15" name="Picture 14" descr="twitter-256.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64154" y="6317074"/>
            <a:ext cx="510891" cy="510891"/>
          </a:xfrm>
          <a:prstGeom prst="rect">
            <a:avLst/>
          </a:prstGeom>
        </p:spPr>
      </p:pic>
    </p:spTree>
    <p:extLst>
      <p:ext uri="{BB962C8B-B14F-4D97-AF65-F5344CB8AC3E}">
        <p14:creationId xmlns:p14="http://schemas.microsoft.com/office/powerpoint/2010/main" val="27648011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00054016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Divider Dark Blu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86833" y="1782208"/>
            <a:ext cx="10972800" cy="1143000"/>
          </a:xfr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23366052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487680" y="1611313"/>
            <a:ext cx="11216640" cy="4734292"/>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4167406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9168" y="1154113"/>
            <a:ext cx="2569633"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02001" y="1154113"/>
            <a:ext cx="2571751"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399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asic text slide (2 col w/hdrs) x 2">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6315456" y="1682496"/>
            <a:ext cx="5340096"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Placeholder 10"/>
          <p:cNvSpPr>
            <a:spLocks noGrp="1"/>
          </p:cNvSpPr>
          <p:nvPr>
            <p:ph type="body" sz="quarter" idx="13"/>
          </p:nvPr>
        </p:nvSpPr>
        <p:spPr>
          <a:xfrm>
            <a:off x="536448" y="1682496"/>
            <a:ext cx="5340096"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dirty="0" smtClean="0"/>
              <a:t>Click to edit Master title style</a:t>
            </a:r>
            <a:endParaRPr lang="en-US" dirty="0"/>
          </a:p>
        </p:txBody>
      </p:sp>
      <p:sp>
        <p:nvSpPr>
          <p:cNvPr id="8" name="Text Placeholder 10"/>
          <p:cNvSpPr>
            <a:spLocks noGrp="1"/>
          </p:cNvSpPr>
          <p:nvPr>
            <p:ph type="body" sz="quarter" idx="16"/>
          </p:nvPr>
        </p:nvSpPr>
        <p:spPr>
          <a:xfrm>
            <a:off x="536448" y="4251960"/>
            <a:ext cx="5340096"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Text Placeholder 10"/>
          <p:cNvSpPr>
            <a:spLocks noGrp="1"/>
          </p:cNvSpPr>
          <p:nvPr>
            <p:ph type="body" sz="quarter" idx="17"/>
          </p:nvPr>
        </p:nvSpPr>
        <p:spPr>
          <a:xfrm>
            <a:off x="6315456" y="4251960"/>
            <a:ext cx="5340096"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93911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7998673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27213-43FE-4FD4-995B-C63F0D3F59EB}" type="datetimeFigureOut">
              <a:rPr lang="en-US" smtClean="0"/>
              <a:t>6/4/2015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0E0DD-B039-4954-8F94-EA72B37D7A27}" type="slidenum">
              <a:rPr lang="en-US" smtClean="0"/>
              <a:t>‹#›</a:t>
            </a:fld>
            <a:endParaRPr lang="en-US"/>
          </a:p>
        </p:txBody>
      </p:sp>
    </p:spTree>
    <p:extLst>
      <p:ext uri="{BB962C8B-B14F-4D97-AF65-F5344CB8AC3E}">
        <p14:creationId xmlns:p14="http://schemas.microsoft.com/office/powerpoint/2010/main" val="35582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6" r:id="rId5"/>
    <p:sldLayoutId id="2147483657" r:id="rId6"/>
    <p:sldLayoutId id="2147483658" r:id="rId7"/>
    <p:sldLayoutId id="2147483659" r:id="rId8"/>
    <p:sldLayoutId id="2147483660"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6.vml"/><Relationship Id="rId6" Type="http://schemas.openxmlformats.org/officeDocument/2006/relationships/image" Target="../media/image24.png"/><Relationship Id="rId5" Type="http://schemas.openxmlformats.org/officeDocument/2006/relationships/oleObject" Target="../embeddings/oleObject7.bin"/><Relationship Id="rId4"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8.xml"/><Relationship Id="rId1" Type="http://schemas.openxmlformats.org/officeDocument/2006/relationships/vmlDrawing" Target="../drawings/vmlDrawing7.vml"/><Relationship Id="rId5" Type="http://schemas.openxmlformats.org/officeDocument/2006/relationships/image" Target="../media/image26.emf"/><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wmf"/></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wmf"/><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1.png"/><Relationship Id="rId2" Type="http://schemas.openxmlformats.org/officeDocument/2006/relationships/tags" Target="../tags/tag1.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emf"/><Relationship Id="rId3" Type="http://schemas.openxmlformats.org/officeDocument/2006/relationships/slideLayout" Target="../slideLayouts/slideLayout9.xml"/><Relationship Id="rId7" Type="http://schemas.openxmlformats.org/officeDocument/2006/relationships/image" Target="../media/image51.emf"/><Relationship Id="rId12" Type="http://schemas.openxmlformats.org/officeDocument/2006/relationships/image" Target="../media/image56.emf"/><Relationship Id="rId2" Type="http://schemas.openxmlformats.org/officeDocument/2006/relationships/tags" Target="../tags/tag5.xml"/><Relationship Id="rId1" Type="http://schemas.openxmlformats.org/officeDocument/2006/relationships/vmlDrawing" Target="../drawings/vmlDrawing8.vml"/><Relationship Id="rId6" Type="http://schemas.openxmlformats.org/officeDocument/2006/relationships/image" Target="../media/image9.emf"/><Relationship Id="rId11" Type="http://schemas.openxmlformats.org/officeDocument/2006/relationships/image" Target="../media/image55.emf"/><Relationship Id="rId5" Type="http://schemas.openxmlformats.org/officeDocument/2006/relationships/oleObject" Target="../embeddings/oleObject9.bin"/><Relationship Id="rId10" Type="http://schemas.openxmlformats.org/officeDocument/2006/relationships/image" Target="../media/image54.png"/><Relationship Id="rId4" Type="http://schemas.openxmlformats.org/officeDocument/2006/relationships/notesSlide" Target="../notesSlides/notesSlide6.xml"/><Relationship Id="rId9" Type="http://schemas.openxmlformats.org/officeDocument/2006/relationships/image" Target="../media/image53.emf"/><Relationship Id="rId14" Type="http://schemas.openxmlformats.org/officeDocument/2006/relationships/image" Target="../media/image58.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59.png"/><Relationship Id="rId2" Type="http://schemas.openxmlformats.org/officeDocument/2006/relationships/tags" Target="../tags/tag6.xml"/><Relationship Id="rId1" Type="http://schemas.openxmlformats.org/officeDocument/2006/relationships/vmlDrawing" Target="../drawings/vmlDrawing9.vml"/><Relationship Id="rId6" Type="http://schemas.openxmlformats.org/officeDocument/2006/relationships/image" Target="../media/image9.emf"/><Relationship Id="rId5" Type="http://schemas.openxmlformats.org/officeDocument/2006/relationships/oleObject" Target="../embeddings/oleObject10.bin"/><Relationship Id="rId4"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0.png"/><Relationship Id="rId2" Type="http://schemas.openxmlformats.org/officeDocument/2006/relationships/tags" Target="../tags/tag7.xml"/><Relationship Id="rId1" Type="http://schemas.openxmlformats.org/officeDocument/2006/relationships/vmlDrawing" Target="../drawings/vmlDrawing10.vml"/><Relationship Id="rId6" Type="http://schemas.openxmlformats.org/officeDocument/2006/relationships/image" Target="../media/image9.emf"/><Relationship Id="rId5" Type="http://schemas.openxmlformats.org/officeDocument/2006/relationships/oleObject" Target="../embeddings/oleObject11.bin"/><Relationship Id="rId4"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9.xml"/><Relationship Id="rId7" Type="http://schemas.openxmlformats.org/officeDocument/2006/relationships/image" Target="../media/image61.png"/><Relationship Id="rId2" Type="http://schemas.openxmlformats.org/officeDocument/2006/relationships/tags" Target="../tags/tag8.xml"/><Relationship Id="rId1" Type="http://schemas.openxmlformats.org/officeDocument/2006/relationships/vmlDrawing" Target="../drawings/vmlDrawing11.vml"/><Relationship Id="rId6" Type="http://schemas.openxmlformats.org/officeDocument/2006/relationships/image" Target="../media/image9.emf"/><Relationship Id="rId5" Type="http://schemas.openxmlformats.org/officeDocument/2006/relationships/oleObject" Target="../embeddings/oleObject12.bin"/><Relationship Id="rId4" Type="http://schemas.openxmlformats.org/officeDocument/2006/relationships/notesSlide" Target="../notesSlides/notesSlide9.xml"/><Relationship Id="rId9" Type="http://schemas.openxmlformats.org/officeDocument/2006/relationships/image" Target="../media/image63.png"/></Relationships>
</file>

<file path=ppt/slides/_rels/slide2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9.xml"/><Relationship Id="rId7" Type="http://schemas.openxmlformats.org/officeDocument/2006/relationships/image" Target="../media/image64.png"/><Relationship Id="rId2" Type="http://schemas.openxmlformats.org/officeDocument/2006/relationships/tags" Target="../tags/tag9.xml"/><Relationship Id="rId1" Type="http://schemas.openxmlformats.org/officeDocument/2006/relationships/vmlDrawing" Target="../drawings/vmlDrawing12.vml"/><Relationship Id="rId6" Type="http://schemas.openxmlformats.org/officeDocument/2006/relationships/image" Target="../media/image9.emf"/><Relationship Id="rId5" Type="http://schemas.openxmlformats.org/officeDocument/2006/relationships/oleObject" Target="../embeddings/oleObject13.bin"/><Relationship Id="rId10" Type="http://schemas.openxmlformats.org/officeDocument/2006/relationships/image" Target="../media/image67.png"/><Relationship Id="rId4" Type="http://schemas.openxmlformats.org/officeDocument/2006/relationships/notesSlide" Target="../notesSlides/notesSlide10.xml"/><Relationship Id="rId9"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59.png"/><Relationship Id="rId2" Type="http://schemas.openxmlformats.org/officeDocument/2006/relationships/image" Target="../media/image68.png"/><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normAutofit fontScale="77500" lnSpcReduction="20000"/>
          </a:bodyPr>
          <a:lstStyle/>
          <a:p>
            <a:pPr marL="0" indent="0">
              <a:buNone/>
            </a:pPr>
            <a:r>
              <a:rPr lang="en-US" b="1" i="1" dirty="0"/>
              <a:t>Defining a PLM Business Case to Gain Executive Support</a:t>
            </a:r>
            <a:endParaRPr lang="en-US" dirty="0"/>
          </a:p>
        </p:txBody>
      </p:sp>
      <p:sp>
        <p:nvSpPr>
          <p:cNvPr id="3" name="TextBox 2"/>
          <p:cNvSpPr txBox="1"/>
          <p:nvPr/>
        </p:nvSpPr>
        <p:spPr bwMode="gray">
          <a:xfrm>
            <a:off x="900132" y="3300739"/>
            <a:ext cx="5629977" cy="553998"/>
          </a:xfrm>
          <a:prstGeom prst="rect">
            <a:avLst/>
          </a:prstGeom>
          <a:noFill/>
        </p:spPr>
        <p:txBody>
          <a:bodyPr wrap="square" lIns="0" tIns="0" rIns="0" bIns="0" rtlCol="0">
            <a:spAutoFit/>
          </a:bodyPr>
          <a:lstStyle/>
          <a:p>
            <a:r>
              <a:rPr lang="en-US" b="1" dirty="0" smtClean="0">
                <a:solidFill>
                  <a:schemeClr val="bg1"/>
                </a:solidFill>
              </a:rPr>
              <a:t>Jeff Pohl, </a:t>
            </a:r>
            <a:r>
              <a:rPr lang="en-US" b="1" dirty="0">
                <a:solidFill>
                  <a:schemeClr val="bg1"/>
                </a:solidFill>
              </a:rPr>
              <a:t>Product </a:t>
            </a:r>
            <a:r>
              <a:rPr lang="en-US" b="1" dirty="0" smtClean="0">
                <a:solidFill>
                  <a:schemeClr val="bg1"/>
                </a:solidFill>
              </a:rPr>
              <a:t>Development, Deloitte Consulting LLP</a:t>
            </a:r>
            <a:endParaRPr lang="en-US" b="1" dirty="0">
              <a:solidFill>
                <a:schemeClr val="bg1"/>
              </a:solidFill>
            </a:endParaRPr>
          </a:p>
          <a:p>
            <a:r>
              <a:rPr lang="en-US" b="1" dirty="0" smtClean="0">
                <a:solidFill>
                  <a:schemeClr val="bg1"/>
                </a:solidFill>
              </a:rPr>
              <a:t>June 4th, </a:t>
            </a:r>
            <a:r>
              <a:rPr lang="en-US" b="1" dirty="0">
                <a:solidFill>
                  <a:schemeClr val="bg1"/>
                </a:solidFill>
              </a:rPr>
              <a:t>2015</a:t>
            </a:r>
          </a:p>
        </p:txBody>
      </p:sp>
    </p:spTree>
    <p:extLst>
      <p:ext uri="{BB962C8B-B14F-4D97-AF65-F5344CB8AC3E}">
        <p14:creationId xmlns:p14="http://schemas.microsoft.com/office/powerpoint/2010/main" val="327596346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15110" y="782621"/>
            <a:ext cx="11216640" cy="757255"/>
          </a:xfrm>
        </p:spPr>
        <p:txBody>
          <a:bodyPr/>
          <a:lstStyle/>
          <a:p>
            <a:pPr marL="0" lvl="1" indent="0">
              <a:buNone/>
            </a:pPr>
            <a:r>
              <a:rPr lang="en-US" altLang="en-US" sz="2000" dirty="0"/>
              <a:t>We evaluate the current state of each of the core capabilities, benchmark against best-in-class and identify the root causes of inefficiency</a:t>
            </a:r>
            <a:endParaRPr lang="en-US" sz="2000" dirty="0"/>
          </a:p>
        </p:txBody>
      </p:sp>
      <p:sp>
        <p:nvSpPr>
          <p:cNvPr id="3" name="Title 2"/>
          <p:cNvSpPr>
            <a:spLocks noGrp="1"/>
          </p:cNvSpPr>
          <p:nvPr>
            <p:ph type="title"/>
          </p:nvPr>
        </p:nvSpPr>
        <p:spPr/>
        <p:txBody>
          <a:bodyPr/>
          <a:lstStyle/>
          <a:p>
            <a:r>
              <a:rPr lang="en-US" altLang="en-US" sz="2400" b="1" dirty="0">
                <a:solidFill>
                  <a:srgbClr val="92D050"/>
                </a:solidFill>
              </a:rPr>
              <a:t>Step 2a: Assess Current State Capabilities</a:t>
            </a:r>
            <a:endParaRPr lang="en-US" sz="2400" b="1" dirty="0">
              <a:solidFill>
                <a:srgbClr val="92D050"/>
              </a:solidFill>
            </a:endParaRPr>
          </a:p>
        </p:txBody>
      </p:sp>
      <p:pic>
        <p:nvPicPr>
          <p:cNvPr id="4" name="Picture 2" descr="C:\Users\sauppal\AppData\Local\Temp\SNAGHTML6abd6de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997" y="1919282"/>
            <a:ext cx="46672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8020503" y="1725154"/>
            <a:ext cx="2838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100000"/>
              </a:lnSpc>
              <a:spcBef>
                <a:spcPct val="0"/>
              </a:spcBef>
              <a:buClrTx/>
              <a:buSzTx/>
              <a:buFontTx/>
              <a:buNone/>
            </a:pPr>
            <a:r>
              <a:rPr lang="en-US" altLang="en-US" sz="1200" b="1" dirty="0">
                <a:solidFill>
                  <a:srgbClr val="000000"/>
                </a:solidFill>
              </a:rPr>
              <a:t>Current state assessment for each of the core capabilities</a:t>
            </a:r>
          </a:p>
        </p:txBody>
      </p:sp>
      <p:sp>
        <p:nvSpPr>
          <p:cNvPr id="6" name="Text Box 7"/>
          <p:cNvSpPr txBox="1">
            <a:spLocks noChangeArrowheads="1"/>
          </p:cNvSpPr>
          <p:nvPr/>
        </p:nvSpPr>
        <p:spPr bwMode="auto">
          <a:xfrm>
            <a:off x="1928361" y="1657344"/>
            <a:ext cx="48910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100000"/>
              </a:lnSpc>
              <a:spcBef>
                <a:spcPct val="0"/>
              </a:spcBef>
              <a:buClrTx/>
              <a:buSzTx/>
              <a:buFontTx/>
              <a:buNone/>
            </a:pPr>
            <a:r>
              <a:rPr lang="en-US" altLang="en-US" sz="1200" b="1" dirty="0" smtClean="0">
                <a:solidFill>
                  <a:srgbClr val="000000"/>
                </a:solidFill>
              </a:rPr>
              <a:t>20+ </a:t>
            </a:r>
            <a:r>
              <a:rPr lang="en-US" altLang="en-US" sz="1200" b="1" dirty="0">
                <a:solidFill>
                  <a:srgbClr val="000000"/>
                </a:solidFill>
              </a:rPr>
              <a:t>core capabilities identified with best-in-class assessment</a:t>
            </a:r>
          </a:p>
        </p:txBody>
      </p:sp>
      <p:sp>
        <p:nvSpPr>
          <p:cNvPr id="7" name="Isosceles Triangle 6"/>
          <p:cNvSpPr/>
          <p:nvPr/>
        </p:nvSpPr>
        <p:spPr bwMode="gray">
          <a:xfrm rot="5400000">
            <a:off x="6446950" y="2864644"/>
            <a:ext cx="2519362" cy="190500"/>
          </a:xfrm>
          <a:prstGeom prst="triangle">
            <a:avLst/>
          </a:prstGeom>
          <a:solidFill>
            <a:srgbClr val="002060"/>
          </a:solidFill>
          <a:ln w="12700" cap="rnd" algn="ctr">
            <a:noFill/>
            <a:miter lim="800000"/>
            <a:headEnd/>
            <a:tailEnd/>
          </a:ln>
        </p:spPr>
        <p:txBody>
          <a:bodyPr lIns="182880" anchor="ctr" anchorCtr="1"/>
          <a:lstStyle/>
          <a:p>
            <a:pPr algn="ctr">
              <a:lnSpc>
                <a:spcPct val="106000"/>
              </a:lnSpc>
              <a:defRPr/>
            </a:pPr>
            <a:endParaRPr lang="en-US" sz="1100" b="1">
              <a:solidFill>
                <a:srgbClr val="FFFFFF"/>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1637720"/>
              </p:ext>
            </p:extLst>
          </p:nvPr>
        </p:nvGraphicFramePr>
        <p:xfrm>
          <a:off x="1469119" y="4914489"/>
          <a:ext cx="5379357" cy="1479962"/>
        </p:xfrm>
        <a:graphic>
          <a:graphicData uri="http://schemas.openxmlformats.org/drawingml/2006/table">
            <a:tbl>
              <a:tblPr/>
              <a:tblGrid>
                <a:gridCol w="5379357"/>
              </a:tblGrid>
              <a:tr h="274238">
                <a:tc>
                  <a:txBody>
                    <a:bodyPr/>
                    <a:lstStyle/>
                    <a:p>
                      <a:pPr algn="ctr" fontAlgn="b"/>
                      <a:r>
                        <a:rPr lang="en-US" sz="1200" b="1" i="0" u="none" strike="noStrike" dirty="0" smtClean="0">
                          <a:solidFill>
                            <a:srgbClr val="FFFFFF"/>
                          </a:solidFill>
                          <a:latin typeface="Arial" panose="020B0604020202020204" pitchFamily="34" charset="0"/>
                          <a:cs typeface="Arial" panose="020B0604020202020204" pitchFamily="34" charset="0"/>
                        </a:rPr>
                        <a:t>Activities associated with this phase</a:t>
                      </a:r>
                      <a:endParaRPr lang="en-US" sz="1200" b="1" i="0" u="none" strike="noStrike" dirty="0">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9945">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Conduct current state assessment workshops and interviews to perform qualitative process maturity assessment of core capabilities</a:t>
                      </a:r>
                      <a:endParaRPr lang="en-US" sz="1200" kern="0" dirty="0" smtClean="0">
                        <a:solidFill>
                          <a:srgbClr val="000000"/>
                        </a:solidFill>
                        <a:latin typeface="Arial" panose="020B0604020202020204" pitchFamily="34" charset="0"/>
                        <a:ea typeface="+mn-ea"/>
                        <a:cs typeface="Arial" panose="020B0604020202020204" pitchFamily="34" charset="0"/>
                      </a:endParaRPr>
                    </a:p>
                  </a:txBody>
                  <a:tcPr marL="91451"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9966">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Identify root cause of process inefficiencies</a:t>
                      </a:r>
                      <a:endParaRPr kumimoji="0" lang="en-US" sz="1200" b="0" i="0" u="none" strike="noStrike" kern="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txBody>
                  <a:tcPr marL="91451"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4238">
                <a:tc>
                  <a:txBody>
                    <a:bodyPr/>
                    <a:lstStyle/>
                    <a:p>
                      <a:pPr algn="ctr" fontAlgn="b"/>
                      <a:r>
                        <a:rPr lang="en-US" sz="1200" b="1" i="0" u="none" strike="noStrike" dirty="0" smtClean="0">
                          <a:solidFill>
                            <a:schemeClr val="bg1"/>
                          </a:solidFill>
                          <a:latin typeface="Arial" panose="020B0604020202020204" pitchFamily="34" charset="0"/>
                          <a:cs typeface="Arial" panose="020B0604020202020204" pitchFamily="34" charset="0"/>
                        </a:rPr>
                        <a:t>Deliverables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304799">
                <a:tc>
                  <a:txBody>
                    <a:bodyPr/>
                    <a:lstStyle/>
                    <a:p>
                      <a:pPr marL="0" marR="0" lvl="0" indent="0" algn="l" defTabSz="914400" rtl="0" eaLnBrk="0" fontAlgn="base" latinLnBrk="0" hangingPunct="0">
                        <a:lnSpc>
                          <a:spcPct val="100000"/>
                        </a:lnSpc>
                        <a:spcBef>
                          <a:spcPts val="0"/>
                        </a:spcBef>
                        <a:spcAft>
                          <a:spcPts val="600"/>
                        </a:spcAft>
                        <a:buClr>
                          <a:schemeClr val="tx1"/>
                        </a:buClr>
                        <a:buSzPct val="80000"/>
                        <a:buFont typeface="Wingdings" pitchFamily="2" charset="2"/>
                        <a:buNone/>
                        <a:tabLst/>
                        <a:defRPr/>
                      </a:pPr>
                      <a:r>
                        <a:rPr kumimoji="0" lang="en-US"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Core Capabilities - Current state qualitative assessment &amp; future state maturity goal</a:t>
                      </a:r>
                    </a:p>
                  </a:txBody>
                  <a:tcPr marL="91451"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5628" y="2171695"/>
            <a:ext cx="1951038" cy="1463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Isosceles Triangle 17"/>
          <p:cNvSpPr>
            <a:spLocks noChangeArrowheads="1"/>
          </p:cNvSpPr>
          <p:nvPr/>
        </p:nvSpPr>
        <p:spPr bwMode="gray">
          <a:xfrm rot="10800000">
            <a:off x="8276543" y="4029075"/>
            <a:ext cx="2519363" cy="190500"/>
          </a:xfrm>
          <a:prstGeom prst="triangle">
            <a:avLst>
              <a:gd name="adj" fmla="val 50000"/>
            </a:avLst>
          </a:prstGeom>
          <a:solidFill>
            <a:srgbClr val="002060"/>
          </a:solidFill>
          <a:ln>
            <a:noFill/>
          </a:ln>
          <a:extLst/>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1800" b="1">
              <a:solidFill>
                <a:schemeClr val="bg1"/>
              </a:solidFill>
            </a:endParaRPr>
          </a:p>
        </p:txBody>
      </p:sp>
      <p:sp>
        <p:nvSpPr>
          <p:cNvPr id="11" name="Text Box 7"/>
          <p:cNvSpPr txBox="1">
            <a:spLocks noChangeArrowheads="1"/>
          </p:cNvSpPr>
          <p:nvPr/>
        </p:nvSpPr>
        <p:spPr bwMode="auto">
          <a:xfrm>
            <a:off x="8062231" y="4398283"/>
            <a:ext cx="2838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100000"/>
              </a:lnSpc>
              <a:spcBef>
                <a:spcPct val="0"/>
              </a:spcBef>
              <a:buClrTx/>
              <a:buSzTx/>
              <a:buFontTx/>
              <a:buNone/>
            </a:pPr>
            <a:r>
              <a:rPr lang="en-US" altLang="en-US" sz="1200" b="1" dirty="0">
                <a:solidFill>
                  <a:srgbClr val="000000"/>
                </a:solidFill>
              </a:rPr>
              <a:t>Future state maturity goal</a:t>
            </a: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4541" y="2346320"/>
            <a:ext cx="1949450" cy="1463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t="18147"/>
          <a:stretch>
            <a:fillRect/>
          </a:stretch>
        </p:blipFill>
        <p:spPr bwMode="auto">
          <a:xfrm>
            <a:off x="8041594" y="4703764"/>
            <a:ext cx="2754312" cy="16906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46170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924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25589" y="1589"/>
                        <a:ext cx="1587" cy="1587"/>
                      </a:xfrm>
                      <a:prstGeom prst="rect">
                        <a:avLst/>
                      </a:prstGeom>
                    </p:spPr>
                  </p:pic>
                </p:oleObj>
              </mc:Fallback>
            </mc:AlternateContent>
          </a:graphicData>
        </a:graphic>
      </p:graphicFrame>
      <p:sp>
        <p:nvSpPr>
          <p:cNvPr id="17" name="Text Placeholder 1"/>
          <p:cNvSpPr txBox="1">
            <a:spLocks/>
          </p:cNvSpPr>
          <p:nvPr/>
        </p:nvSpPr>
        <p:spPr>
          <a:xfrm>
            <a:off x="393702" y="782621"/>
            <a:ext cx="9908538" cy="757255"/>
          </a:xfrm>
          <a:prstGeom prst="rect">
            <a:avLst/>
          </a:prstGeom>
        </p:spPr>
        <p:txBody>
          <a:bodyPr/>
          <a:lst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90000"/>
              </a:lnSpc>
              <a:spcBef>
                <a:spcPts val="500"/>
              </a:spcBef>
              <a:buNone/>
            </a:pPr>
            <a:r>
              <a:rPr lang="en-US" sz="2000" dirty="0">
                <a:solidFill>
                  <a:schemeClr val="tx1"/>
                </a:solidFill>
              </a:rPr>
              <a:t>The engineering churn analysis depicts the magnitude of “as is” inefficiencies</a:t>
            </a:r>
          </a:p>
        </p:txBody>
      </p:sp>
      <p:sp>
        <p:nvSpPr>
          <p:cNvPr id="62466" name="Title 15"/>
          <p:cNvSpPr>
            <a:spLocks noGrp="1"/>
          </p:cNvSpPr>
          <p:nvPr>
            <p:ph type="title"/>
          </p:nvPr>
        </p:nvSpPr>
        <p:spPr>
          <a:xfrm>
            <a:off x="393702" y="253757"/>
            <a:ext cx="10515600" cy="417496"/>
          </a:xfrm>
        </p:spPr>
        <p:txBody>
          <a:bodyPr>
            <a:noAutofit/>
          </a:bodyPr>
          <a:lstStyle/>
          <a:p>
            <a:r>
              <a:rPr lang="en-US" altLang="en-US" sz="2400" b="1" dirty="0">
                <a:solidFill>
                  <a:srgbClr val="92D050"/>
                </a:solidFill>
              </a:rPr>
              <a:t>Step 2b: Engineering Efficiency (Quantitative)</a:t>
            </a:r>
          </a:p>
        </p:txBody>
      </p:sp>
      <p:sp>
        <p:nvSpPr>
          <p:cNvPr id="12" name="Text Box 7"/>
          <p:cNvSpPr txBox="1">
            <a:spLocks noChangeArrowheads="1"/>
          </p:cNvSpPr>
          <p:nvPr/>
        </p:nvSpPr>
        <p:spPr bwMode="auto">
          <a:xfrm>
            <a:off x="1455739" y="1582512"/>
            <a:ext cx="3438525" cy="307975"/>
          </a:xfrm>
          <a:prstGeom prst="rect">
            <a:avLst/>
          </a:prstGeom>
          <a:noFill/>
          <a:ln w="9525">
            <a:noFill/>
            <a:miter lim="800000"/>
            <a:headEnd/>
            <a:tailEnd/>
          </a:ln>
        </p:spPr>
        <p:txBody>
          <a:bodyPr>
            <a:spAutoFit/>
          </a:bodyPr>
          <a:lstStyle/>
          <a:p>
            <a:pPr algn="ctr" eaLnBrk="1" hangingPunct="1">
              <a:defRPr/>
            </a:pPr>
            <a:r>
              <a:rPr lang="en-US" sz="1400" b="1" kern="0" dirty="0">
                <a:solidFill>
                  <a:sysClr val="windowText" lastClr="000000"/>
                </a:solidFill>
              </a:rPr>
              <a:t>Engineering Efficiency Analytics</a:t>
            </a:r>
          </a:p>
        </p:txBody>
      </p:sp>
      <p:sp>
        <p:nvSpPr>
          <p:cNvPr id="62468" name="Text Box 25"/>
          <p:cNvSpPr txBox="1">
            <a:spLocks noChangeArrowheads="1"/>
          </p:cNvSpPr>
          <p:nvPr/>
        </p:nvSpPr>
        <p:spPr bwMode="black">
          <a:xfrm>
            <a:off x="6137275" y="1466851"/>
            <a:ext cx="4980667"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120650" indent="-120650">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nSpc>
                <a:spcPct val="95000"/>
              </a:lnSpc>
              <a:spcBef>
                <a:spcPct val="20000"/>
              </a:spcBef>
              <a:spcAft>
                <a:spcPct val="25000"/>
              </a:spcAft>
              <a:buClrTx/>
              <a:buSzTx/>
              <a:buFont typeface="Arial" pitchFamily="34" charset="0"/>
              <a:buChar char="•"/>
            </a:pPr>
            <a:r>
              <a:rPr lang="en-US" altLang="en-US" sz="1600" i="1" dirty="0">
                <a:solidFill>
                  <a:srgbClr val="000000"/>
                </a:solidFill>
              </a:rPr>
              <a:t>Actual resource allocation and change data for representative program(s) is used to determine the magnitude of inefficiency in the current state</a:t>
            </a:r>
          </a:p>
          <a:p>
            <a:pPr>
              <a:lnSpc>
                <a:spcPct val="95000"/>
              </a:lnSpc>
              <a:spcBef>
                <a:spcPct val="20000"/>
              </a:spcBef>
              <a:spcAft>
                <a:spcPct val="25000"/>
              </a:spcAft>
              <a:buClrTx/>
              <a:buSzTx/>
              <a:buFont typeface="Arial" pitchFamily="34" charset="0"/>
              <a:buChar char="•"/>
            </a:pPr>
            <a:r>
              <a:rPr lang="en-US" altLang="en-US" sz="1600" i="1" dirty="0">
                <a:solidFill>
                  <a:srgbClr val="000000"/>
                </a:solidFill>
              </a:rPr>
              <a:t>A representative component or sub-system is assessed using our Lean Value Stream mapping tool to identify the root causes of inefficiencies </a:t>
            </a:r>
          </a:p>
          <a:p>
            <a:pPr>
              <a:lnSpc>
                <a:spcPct val="95000"/>
              </a:lnSpc>
              <a:spcBef>
                <a:spcPct val="20000"/>
              </a:spcBef>
              <a:spcAft>
                <a:spcPct val="25000"/>
              </a:spcAft>
              <a:buClrTx/>
              <a:buSzTx/>
              <a:buFont typeface="Arial" pitchFamily="34" charset="0"/>
              <a:buChar char="•"/>
            </a:pPr>
            <a:r>
              <a:rPr lang="en-US" altLang="en-US" sz="1600" i="1" dirty="0">
                <a:solidFill>
                  <a:srgbClr val="000000"/>
                </a:solidFill>
              </a:rPr>
              <a:t>Typically utilizing reconfigured processes can reduce churn in development, and free up 10-20% of the engineering capacity.</a:t>
            </a:r>
          </a:p>
        </p:txBody>
      </p:sp>
      <p:graphicFrame>
        <p:nvGraphicFramePr>
          <p:cNvPr id="10" name="Table 9"/>
          <p:cNvGraphicFramePr>
            <a:graphicFrameLocks noGrp="1"/>
          </p:cNvGraphicFramePr>
          <p:nvPr>
            <p:extLst>
              <p:ext uri="{D42A27DB-BD31-4B8C-83A1-F6EECF244321}">
                <p14:modId xmlns:p14="http://schemas.microsoft.com/office/powerpoint/2010/main" val="1239804598"/>
              </p:ext>
            </p:extLst>
          </p:nvPr>
        </p:nvGraphicFramePr>
        <p:xfrm>
          <a:off x="6097589" y="3947889"/>
          <a:ext cx="5571897" cy="2590439"/>
        </p:xfrm>
        <a:graphic>
          <a:graphicData uri="http://schemas.openxmlformats.org/drawingml/2006/table">
            <a:tbl>
              <a:tblPr/>
              <a:tblGrid>
                <a:gridCol w="5571897"/>
              </a:tblGrid>
              <a:tr h="304488">
                <a:tc>
                  <a:txBody>
                    <a:bodyPr/>
                    <a:lstStyle/>
                    <a:p>
                      <a:pPr algn="ctr" fontAlgn="b"/>
                      <a:r>
                        <a:rPr lang="en-US" sz="1200" b="1" i="0" u="none" strike="noStrike" dirty="0" smtClean="0">
                          <a:solidFill>
                            <a:srgbClr val="FFFFFF"/>
                          </a:solidFill>
                          <a:latin typeface="Arial" panose="020B0604020202020204" pitchFamily="34" charset="0"/>
                          <a:cs typeface="Arial" panose="020B0604020202020204" pitchFamily="34" charset="0"/>
                        </a:rPr>
                        <a:t>Activities associated with this phase</a:t>
                      </a:r>
                      <a:endParaRPr lang="en-US" sz="1200" b="1" i="0" u="none" strike="noStrike" dirty="0">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22023">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Identify projects and processes for the efficiency assessment</a:t>
                      </a:r>
                    </a:p>
                  </a:txBody>
                  <a:tcPr marL="91448"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8601">
                <a:tc>
                  <a:txBody>
                    <a:bodyPr/>
                    <a:lstStyle/>
                    <a:p>
                      <a:pPr marL="1588" marR="0" lvl="1" indent="0" algn="l" defTabSz="914400" rtl="0" eaLnBrk="1" fontAlgn="base" latinLnBrk="0" hangingPunct="1">
                        <a:lnSpc>
                          <a:spcPct val="100000"/>
                        </a:lnSpc>
                        <a:spcBef>
                          <a:spcPts val="600"/>
                        </a:spcBef>
                        <a:spcAft>
                          <a:spcPct val="0"/>
                        </a:spcAft>
                        <a:buClr>
                          <a:srgbClr val="000000"/>
                        </a:buClr>
                        <a:buSzTx/>
                        <a:buFont typeface="Arial" pitchFamily="34" charset="0"/>
                        <a:buNone/>
                        <a:tabLst/>
                        <a:defRPr/>
                      </a:pPr>
                      <a:r>
                        <a:rPr lang="en-US" sz="1200" dirty="0" smtClean="0">
                          <a:latin typeface="Arial" panose="020B0604020202020204" pitchFamily="34" charset="0"/>
                          <a:cs typeface="Arial" panose="020B0604020202020204" pitchFamily="34" charset="0"/>
                        </a:rPr>
                        <a:t>Collect actual data on exact electronic and physical flow of information during the part’s design process</a:t>
                      </a:r>
                    </a:p>
                  </a:txBody>
                  <a:tcPr marL="91448"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2023">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Conduct churn and manpower analysis </a:t>
                      </a:r>
                    </a:p>
                  </a:txBody>
                  <a:tcPr marL="91448"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8601">
                <a:tc>
                  <a:txBody>
                    <a:bodyPr/>
                    <a:lstStyle/>
                    <a:p>
                      <a:pPr marL="1588" marR="0" lvl="1" indent="0" algn="l" defTabSz="914400" rtl="0" eaLnBrk="1" fontAlgn="base" latinLnBrk="0" hangingPunct="1">
                        <a:lnSpc>
                          <a:spcPct val="100000"/>
                        </a:lnSpc>
                        <a:spcBef>
                          <a:spcPts val="600"/>
                        </a:spcBef>
                        <a:spcAft>
                          <a:spcPct val="0"/>
                        </a:spcAft>
                        <a:buClr>
                          <a:srgbClr val="000000"/>
                        </a:buClr>
                        <a:buSzTx/>
                        <a:buFont typeface="Arial" pitchFamily="34" charset="0"/>
                        <a:buNone/>
                        <a:tabLst/>
                        <a:defRPr/>
                      </a:pPr>
                      <a:r>
                        <a:rPr lang="en-US" sz="1200" dirty="0" smtClean="0">
                          <a:latin typeface="Arial" panose="020B0604020202020204" pitchFamily="34" charset="0"/>
                          <a:cs typeface="Arial" panose="020B0604020202020204" pitchFamily="34" charset="0"/>
                        </a:rPr>
                        <a:t>Generate value stream map  and churn report to identify root causes of engineering inefficiencies</a:t>
                      </a:r>
                    </a:p>
                  </a:txBody>
                  <a:tcPr marL="91448"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8114">
                <a:tc>
                  <a:txBody>
                    <a:bodyPr/>
                    <a:lstStyle/>
                    <a:p>
                      <a:pPr algn="ctr" fontAlgn="b"/>
                      <a:r>
                        <a:rPr lang="en-US" sz="1200" b="1" i="0" u="none" strike="noStrike" dirty="0" smtClean="0">
                          <a:solidFill>
                            <a:schemeClr val="bg1"/>
                          </a:solidFill>
                          <a:latin typeface="Arial" panose="020B0604020202020204" pitchFamily="34" charset="0"/>
                          <a:cs typeface="Arial" panose="020B0604020202020204" pitchFamily="34" charset="0"/>
                        </a:rPr>
                        <a:t>Deliverables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304488">
                <a:tc>
                  <a:txBody>
                    <a:bodyPr/>
                    <a:lstStyle/>
                    <a:p>
                      <a:pPr marL="111125" indent="0">
                        <a:spcBef>
                          <a:spcPts val="600"/>
                        </a:spcBef>
                        <a:buFont typeface="Arial" pitchFamily="34" charset="0"/>
                        <a:buNone/>
                      </a:pPr>
                      <a:r>
                        <a:rPr lang="en-US" sz="1200" dirty="0" smtClean="0">
                          <a:latin typeface="Arial" panose="020B0604020202020204" pitchFamily="34" charset="0"/>
                          <a:cs typeface="Arial" panose="020B0604020202020204" pitchFamily="34" charset="0"/>
                        </a:rPr>
                        <a:t>Value stream maps and supporting analysis &amp;</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Engineering churn analysis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8601">
                <a:tc>
                  <a:txBody>
                    <a:bodyPr/>
                    <a:lstStyle/>
                    <a:p>
                      <a:pPr marL="111125" indent="0">
                        <a:spcBef>
                          <a:spcPts val="600"/>
                        </a:spcBef>
                        <a:buFont typeface="Arial" pitchFamily="34" charset="0"/>
                        <a:buNone/>
                      </a:pPr>
                      <a:r>
                        <a:rPr lang="en-US" sz="1200" dirty="0" smtClean="0">
                          <a:latin typeface="Arial" panose="020B0604020202020204" pitchFamily="34" charset="0"/>
                          <a:cs typeface="Arial" panose="020B0604020202020204" pitchFamily="34" charset="0"/>
                        </a:rPr>
                        <a:t>Documented root causes of inefficiencies as identified by the value stream mapping and churn analysis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2023">
                <a:tc>
                  <a:txBody>
                    <a:bodyPr/>
                    <a:lstStyle/>
                    <a:p>
                      <a:pPr marL="0" marR="0" lvl="0" indent="0" algn="l" defTabSz="914400" rtl="0" eaLnBrk="0" fontAlgn="base" latinLnBrk="0" hangingPunct="0">
                        <a:lnSpc>
                          <a:spcPct val="100000"/>
                        </a:lnSpc>
                        <a:spcBef>
                          <a:spcPts val="0"/>
                        </a:spcBef>
                        <a:spcAft>
                          <a:spcPts val="600"/>
                        </a:spcAft>
                        <a:buClr>
                          <a:schemeClr val="tx1"/>
                        </a:buClr>
                        <a:buSzPct val="80000"/>
                        <a:buFont typeface="Wingdings" pitchFamily="2" charset="2"/>
                        <a:buNone/>
                        <a:tabLst/>
                        <a:defRPr/>
                      </a:pPr>
                      <a:r>
                        <a:rPr kumimoji="0" lang="en-US"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Identify magnitude of inefficiency in the current state</a:t>
                      </a:r>
                    </a:p>
                  </a:txBody>
                  <a:tcPr marL="91448"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62495"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4" y="1961923"/>
            <a:ext cx="4489575" cy="420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1F5C"/>
                  </a:outerShdw>
                </a:effectLst>
              </a14:hiddenEffects>
            </a:ext>
          </a:extLst>
        </p:spPr>
      </p:pic>
    </p:spTree>
    <p:extLst>
      <p:ext uri="{BB962C8B-B14F-4D97-AF65-F5344CB8AC3E}">
        <p14:creationId xmlns:p14="http://schemas.microsoft.com/office/powerpoint/2010/main" val="2397974572"/>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HP_261"/>
          <p:cNvSpPr>
            <a:spLocks noGrp="1"/>
          </p:cNvSpPr>
          <p:nvPr>
            <p:ph type="body" sz="quarter" idx="13"/>
          </p:nvPr>
        </p:nvSpPr>
        <p:spPr bwMode="auto">
          <a:xfrm>
            <a:off x="517753" y="2350469"/>
            <a:ext cx="4794475" cy="2047875"/>
          </a:xfrm>
        </p:spPr>
        <p:txBody>
          <a:bodyPr>
            <a:noAutofit/>
          </a:bodyPr>
          <a:lstStyle/>
          <a:p>
            <a:pPr marL="115888" indent="-115888"/>
            <a:r>
              <a:rPr lang="en-US" altLang="en-US" sz="1200" dirty="0"/>
              <a:t>Typically, churn in core product development processes is caused by limitations in:</a:t>
            </a:r>
          </a:p>
          <a:p>
            <a:pPr lvl="1"/>
            <a:r>
              <a:rPr lang="en-US" altLang="en-US" sz="1200" dirty="0"/>
              <a:t>Management and planning</a:t>
            </a:r>
          </a:p>
          <a:p>
            <a:pPr lvl="1"/>
            <a:r>
              <a:rPr lang="en-US" altLang="en-US" sz="1200" dirty="0"/>
              <a:t>Design processes and disciplines</a:t>
            </a:r>
          </a:p>
          <a:p>
            <a:pPr lvl="1"/>
            <a:r>
              <a:rPr lang="en-US" altLang="en-US" sz="1200" dirty="0"/>
              <a:t>Design tools and systems</a:t>
            </a:r>
          </a:p>
          <a:p>
            <a:pPr marL="115888" indent="-115888">
              <a:lnSpc>
                <a:spcPct val="100000"/>
              </a:lnSpc>
              <a:spcBef>
                <a:spcPts val="600"/>
              </a:spcBef>
            </a:pPr>
            <a:r>
              <a:rPr lang="en-US" altLang="en-US" sz="1200" dirty="0"/>
              <a:t>Chief among these causes are unexpected content </a:t>
            </a:r>
            <a:br>
              <a:rPr lang="en-US" altLang="en-US" sz="1200" dirty="0"/>
            </a:br>
            <a:r>
              <a:rPr lang="en-US" altLang="en-US" sz="1200" dirty="0"/>
              <a:t>growth and poorly coordinated or late design changes</a:t>
            </a:r>
          </a:p>
          <a:p>
            <a:pPr marL="115888" indent="-115888">
              <a:spcBef>
                <a:spcPts val="600"/>
              </a:spcBef>
            </a:pPr>
            <a:r>
              <a:rPr lang="en-US" altLang="en-US" sz="1200" dirty="0"/>
              <a:t>Churn can often be managed via adjustments to </a:t>
            </a:r>
            <a:br>
              <a:rPr lang="en-US" altLang="en-US" sz="1200" dirty="0"/>
            </a:br>
            <a:r>
              <a:rPr lang="en-US" altLang="en-US" sz="1200" dirty="0"/>
              <a:t>existing processes and systems coupled with leadership </a:t>
            </a:r>
            <a:br>
              <a:rPr lang="en-US" altLang="en-US" sz="1200" dirty="0"/>
            </a:br>
            <a:r>
              <a:rPr lang="en-US" altLang="en-US" sz="1200" dirty="0"/>
              <a:t>recognition of it as a major competitive issue</a:t>
            </a:r>
          </a:p>
        </p:txBody>
      </p:sp>
      <p:sp>
        <p:nvSpPr>
          <p:cNvPr id="64515" name="SHP_260"/>
          <p:cNvSpPr>
            <a:spLocks noGrp="1" noChangeArrowheads="1"/>
          </p:cNvSpPr>
          <p:nvPr>
            <p:ph type="title"/>
          </p:nvPr>
        </p:nvSpPr>
        <p:spPr bwMode="auto">
          <a:xfrm>
            <a:off x="408216" y="212045"/>
            <a:ext cx="11696697" cy="522287"/>
          </a:xfrm>
        </p:spPr>
        <p:txBody>
          <a:bodyPr>
            <a:noAutofit/>
          </a:bodyPr>
          <a:lstStyle/>
          <a:p>
            <a:r>
              <a:rPr lang="en-US" altLang="en-US" b="1" dirty="0">
                <a:solidFill>
                  <a:srgbClr val="92D050"/>
                </a:solidFill>
              </a:rPr>
              <a:t>Step 2b: We perform deep fact based analytics</a:t>
            </a:r>
            <a:r>
              <a:rPr lang="en-US" altLang="en-US" b="1" dirty="0" smtClean="0">
                <a:solidFill>
                  <a:srgbClr val="92D050"/>
                </a:solidFill>
              </a:rPr>
              <a:t>. One </a:t>
            </a:r>
            <a:r>
              <a:rPr lang="en-US" altLang="en-US" b="1" dirty="0">
                <a:solidFill>
                  <a:srgbClr val="92D050"/>
                </a:solidFill>
              </a:rPr>
              <a:t>Example: Engineering Churn Analysis</a:t>
            </a:r>
          </a:p>
        </p:txBody>
      </p:sp>
      <p:sp>
        <p:nvSpPr>
          <p:cNvPr id="64516" name="SHP_266"/>
          <p:cNvSpPr>
            <a:spLocks noGrp="1"/>
          </p:cNvSpPr>
          <p:nvPr>
            <p:ph type="body" sz="quarter" idx="16"/>
          </p:nvPr>
        </p:nvSpPr>
        <p:spPr bwMode="auto">
          <a:xfrm>
            <a:off x="517754" y="5159438"/>
            <a:ext cx="4005262" cy="1328737"/>
          </a:xfrm>
        </p:spPr>
        <p:txBody>
          <a:bodyPr>
            <a:normAutofit/>
          </a:bodyPr>
          <a:lstStyle/>
          <a:p>
            <a:pPr marL="115888" indent="-115888"/>
            <a:r>
              <a:rPr lang="en-US" altLang="en-US" sz="1200" dirty="0"/>
              <a:t>Design resource consumption patterns can also reveal</a:t>
            </a:r>
            <a:br>
              <a:rPr lang="en-US" altLang="en-US" sz="1200" dirty="0"/>
            </a:br>
            <a:r>
              <a:rPr lang="en-US" altLang="en-US" sz="1200" dirty="0"/>
              <a:t>churn (and quality risks) as designs are reworked to </a:t>
            </a:r>
            <a:br>
              <a:rPr lang="en-US" altLang="en-US" sz="1200" dirty="0"/>
            </a:br>
            <a:r>
              <a:rPr lang="en-US" altLang="en-US" sz="1200" dirty="0"/>
              <a:t>completion </a:t>
            </a:r>
          </a:p>
        </p:txBody>
      </p:sp>
      <p:graphicFrame>
        <p:nvGraphicFramePr>
          <p:cNvPr id="64517" name="SHP_263" hidden="1"/>
          <p:cNvGraphicFramePr>
            <a:graphicFrameLocks/>
          </p:cNvGraphicFramePr>
          <p:nvPr/>
        </p:nvGraphicFramePr>
        <p:xfrm>
          <a:off x="3048000" y="1397000"/>
          <a:ext cx="6096000" cy="4064000"/>
        </p:xfrm>
        <a:graphic>
          <a:graphicData uri="http://schemas.openxmlformats.org/presentationml/2006/ole">
            <mc:AlternateContent xmlns:mc="http://schemas.openxmlformats.org/markup-compatibility/2006">
              <mc:Choice xmlns:v="urn:schemas-microsoft-com:vml" Requires="v">
                <p:oleObj spid="_x0000_s10266" r:id="rId5" imgW="0" imgH="0" progId="PowerPoint.Show.8">
                  <p:embed/>
                </p:oleObj>
              </mc:Choice>
              <mc:Fallback>
                <p:oleObj r:id="rId5"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invGray">
                      <a:xfrm>
                        <a:off x="3048000" y="1397000"/>
                        <a:ext cx="6096000" cy="4064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pic>
                </p:oleObj>
              </mc:Fallback>
            </mc:AlternateContent>
          </a:graphicData>
        </a:graphic>
      </p:graphicFrame>
      <p:sp>
        <p:nvSpPr>
          <p:cNvPr id="64518" name="SHP_264"/>
          <p:cNvSpPr>
            <a:spLocks noChangeArrowheads="1"/>
          </p:cNvSpPr>
          <p:nvPr/>
        </p:nvSpPr>
        <p:spPr bwMode="auto">
          <a:xfrm>
            <a:off x="516167" y="1925015"/>
            <a:ext cx="833596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36576" anchor="b"/>
          <a:lstStyle>
            <a:lvl1pPr marL="342900" indent="-342900">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marL="0" lvl="1">
              <a:spcBef>
                <a:spcPct val="40000"/>
              </a:spcBef>
              <a:buClr>
                <a:srgbClr val="000000"/>
              </a:buClr>
              <a:buSzPct val="80000"/>
              <a:buNone/>
            </a:pPr>
            <a:r>
              <a:rPr lang="en-US" altLang="en-US" sz="1600" b="1" dirty="0">
                <a:solidFill>
                  <a:srgbClr val="000000"/>
                </a:solidFill>
              </a:rPr>
              <a:t>Managing Churn</a:t>
            </a:r>
          </a:p>
        </p:txBody>
      </p:sp>
      <p:sp>
        <p:nvSpPr>
          <p:cNvPr id="64520" name="SHP_268"/>
          <p:cNvSpPr>
            <a:spLocks noChangeArrowheads="1"/>
          </p:cNvSpPr>
          <p:nvPr/>
        </p:nvSpPr>
        <p:spPr bwMode="auto">
          <a:xfrm>
            <a:off x="516167" y="4658242"/>
            <a:ext cx="833596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36576" anchor="b"/>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eaLnBrk="1" hangingPunct="1">
              <a:spcBef>
                <a:spcPct val="40000"/>
              </a:spcBef>
              <a:buClr>
                <a:srgbClr val="000000"/>
              </a:buClr>
              <a:buFont typeface="Wingdings" pitchFamily="2" charset="2"/>
              <a:buNone/>
            </a:pPr>
            <a:r>
              <a:rPr lang="en-US" altLang="en-US" sz="1600" b="1" dirty="0">
                <a:solidFill>
                  <a:srgbClr val="000000"/>
                </a:solidFill>
              </a:rPr>
              <a:t>Engineering Resources</a:t>
            </a:r>
          </a:p>
        </p:txBody>
      </p:sp>
      <p:grpSp>
        <p:nvGrpSpPr>
          <p:cNvPr id="2" name="Group 1"/>
          <p:cNvGrpSpPr/>
          <p:nvPr/>
        </p:nvGrpSpPr>
        <p:grpSpPr>
          <a:xfrm>
            <a:off x="516167" y="2302161"/>
            <a:ext cx="4796061" cy="2747738"/>
            <a:chOff x="516167" y="2302161"/>
            <a:chExt cx="4170363" cy="2747738"/>
          </a:xfrm>
        </p:grpSpPr>
        <p:sp>
          <p:nvSpPr>
            <p:cNvPr id="64519" name="SHP_265"/>
            <p:cNvSpPr>
              <a:spLocks noChangeShapeType="1"/>
            </p:cNvSpPr>
            <p:nvPr/>
          </p:nvSpPr>
          <p:spPr bwMode="auto">
            <a:xfrm>
              <a:off x="516167" y="2302161"/>
              <a:ext cx="4170363"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lIns="72000" tIns="72000" rIns="72000" bIns="72000" anchor="ctr" anchorCtr="1"/>
            <a:lstStyle/>
            <a:p>
              <a:endParaRPr lang="en-US">
                <a:latin typeface="Arial" panose="020B0604020202020204" pitchFamily="34" charset="0"/>
                <a:cs typeface="Arial" panose="020B0604020202020204" pitchFamily="34" charset="0"/>
              </a:endParaRPr>
            </a:p>
          </p:txBody>
        </p:sp>
        <p:sp>
          <p:nvSpPr>
            <p:cNvPr id="64521" name="SHP_269"/>
            <p:cNvSpPr>
              <a:spLocks noChangeShapeType="1"/>
            </p:cNvSpPr>
            <p:nvPr/>
          </p:nvSpPr>
          <p:spPr bwMode="auto">
            <a:xfrm>
              <a:off x="516167" y="5049899"/>
              <a:ext cx="4170363"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lIns="72000" tIns="72000" rIns="72000" bIns="72000" anchor="ctr" anchorCtr="1"/>
            <a:lstStyle/>
            <a:p>
              <a:endParaRPr lang="en-US">
                <a:latin typeface="Arial" panose="020B0604020202020204" pitchFamily="34" charset="0"/>
                <a:cs typeface="Arial" panose="020B0604020202020204" pitchFamily="34" charset="0"/>
              </a:endParaRPr>
            </a:p>
          </p:txBody>
        </p:sp>
      </p:grpSp>
      <p:sp>
        <p:nvSpPr>
          <p:cNvPr id="64522" name="SHP_217"/>
          <p:cNvSpPr>
            <a:spLocks noGrp="1" noChangeArrowheads="1"/>
          </p:cNvSpPr>
          <p:nvPr>
            <p:ph type="body" sz="quarter" idx="4294967295"/>
          </p:nvPr>
        </p:nvSpPr>
        <p:spPr bwMode="auto">
          <a:xfrm>
            <a:off x="408217" y="795630"/>
            <a:ext cx="11522526" cy="611188"/>
          </a:xfrm>
        </p:spPr>
        <p:txBody>
          <a:bodyPr>
            <a:noAutofit/>
          </a:bodyPr>
          <a:lstStyle/>
          <a:p>
            <a:pPr marL="0" lvl="1" indent="0">
              <a:buClr>
                <a:srgbClr val="000000"/>
              </a:buClr>
              <a:buNone/>
            </a:pPr>
            <a:r>
              <a:rPr lang="en-US" altLang="en-US" sz="2000" dirty="0"/>
              <a:t>Churn caused by unnecessary rework and change can be reduced through practical improvements to engineering processes and tools.  To understand the root cause of churn, engineering changes and resource data need to be analyzed:</a:t>
            </a:r>
          </a:p>
        </p:txBody>
      </p:sp>
      <p:pic>
        <p:nvPicPr>
          <p:cNvPr id="6452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3813" y="1992827"/>
            <a:ext cx="4222750"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24" name="Text Box 18"/>
          <p:cNvSpPr txBox="1">
            <a:spLocks noChangeArrowheads="1"/>
          </p:cNvSpPr>
          <p:nvPr>
            <p:custDataLst>
              <p:tags r:id="rId2"/>
            </p:custDataLst>
          </p:nvPr>
        </p:nvSpPr>
        <p:spPr bwMode="gray">
          <a:xfrm>
            <a:off x="9432700" y="4596328"/>
            <a:ext cx="1011237" cy="18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lnSpc>
                <a:spcPct val="110000"/>
              </a:lnSpc>
              <a:spcBef>
                <a:spcPct val="0"/>
              </a:spcBef>
              <a:buClrTx/>
              <a:buSzTx/>
              <a:buFontTx/>
              <a:buNone/>
            </a:pPr>
            <a:r>
              <a:rPr lang="en-US" altLang="en-US">
                <a:solidFill>
                  <a:srgbClr val="000000"/>
                </a:solidFill>
              </a:rPr>
              <a:t>ILLUSTRATIVE</a:t>
            </a:r>
          </a:p>
        </p:txBody>
      </p:sp>
      <p:sp>
        <p:nvSpPr>
          <p:cNvPr id="64525" name="Text Box 18"/>
          <p:cNvSpPr txBox="1">
            <a:spLocks noChangeArrowheads="1"/>
          </p:cNvSpPr>
          <p:nvPr>
            <p:custDataLst>
              <p:tags r:id="rId3"/>
            </p:custDataLst>
          </p:nvPr>
        </p:nvSpPr>
        <p:spPr bwMode="gray">
          <a:xfrm>
            <a:off x="9432700" y="1818203"/>
            <a:ext cx="1011237" cy="18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lnSpc>
                <a:spcPct val="110000"/>
              </a:lnSpc>
              <a:spcBef>
                <a:spcPct val="0"/>
              </a:spcBef>
              <a:buClrTx/>
              <a:buSzTx/>
              <a:buFontTx/>
              <a:buNone/>
            </a:pPr>
            <a:r>
              <a:rPr lang="en-US" altLang="en-US" dirty="0">
                <a:solidFill>
                  <a:srgbClr val="000000"/>
                </a:solidFill>
              </a:rPr>
              <a:t>ILLUSTRATIVE</a:t>
            </a:r>
          </a:p>
        </p:txBody>
      </p:sp>
    </p:spTree>
    <p:extLst>
      <p:ext uri="{BB962C8B-B14F-4D97-AF65-F5344CB8AC3E}">
        <p14:creationId xmlns:p14="http://schemas.microsoft.com/office/powerpoint/2010/main" val="382791771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HP_261"/>
          <p:cNvSpPr>
            <a:spLocks noGrp="1"/>
          </p:cNvSpPr>
          <p:nvPr>
            <p:ph type="body" sz="quarter" idx="13"/>
          </p:nvPr>
        </p:nvSpPr>
        <p:spPr bwMode="auto">
          <a:xfrm>
            <a:off x="-4759" y="2339748"/>
            <a:ext cx="4005262" cy="2047875"/>
          </a:xfrm>
        </p:spPr>
        <p:txBody>
          <a:bodyPr/>
          <a:lstStyle/>
          <a:p>
            <a:pPr lvl="1" eaLnBrk="1" hangingPunct="1"/>
            <a:r>
              <a:rPr lang="en-US" altLang="en-US" sz="1400" dirty="0"/>
              <a:t>Traditional process mapping masks the </a:t>
            </a:r>
            <a:br>
              <a:rPr lang="en-US" altLang="en-US" sz="1400" dirty="0"/>
            </a:br>
            <a:r>
              <a:rPr lang="en-US" altLang="en-US" sz="1400" dirty="0"/>
              <a:t>actual behavior of the process</a:t>
            </a:r>
          </a:p>
          <a:p>
            <a:pPr lvl="1" eaLnBrk="1" hangingPunct="1"/>
            <a:r>
              <a:rPr lang="en-US" altLang="en-US" sz="1400" dirty="0"/>
              <a:t>Work configuration mapping reveals:</a:t>
            </a:r>
          </a:p>
          <a:p>
            <a:pPr lvl="2" eaLnBrk="1" hangingPunct="1"/>
            <a:r>
              <a:rPr lang="en-US" altLang="en-US" sz="1100" dirty="0"/>
              <a:t>Multiple dimensions of work</a:t>
            </a:r>
          </a:p>
          <a:p>
            <a:pPr lvl="2" eaLnBrk="1" hangingPunct="1"/>
            <a:r>
              <a:rPr lang="en-US" altLang="en-US" sz="1100" dirty="0"/>
              <a:t>Numerous transactions/ hand-offs</a:t>
            </a:r>
          </a:p>
          <a:p>
            <a:pPr lvl="2" eaLnBrk="1" hangingPunct="1"/>
            <a:r>
              <a:rPr lang="en-US" altLang="en-US" sz="1100" dirty="0"/>
              <a:t>Disjointed flow of information</a:t>
            </a:r>
          </a:p>
        </p:txBody>
      </p:sp>
      <p:sp>
        <p:nvSpPr>
          <p:cNvPr id="65539" name="SHP_260"/>
          <p:cNvSpPr>
            <a:spLocks noGrp="1" noChangeArrowheads="1"/>
          </p:cNvSpPr>
          <p:nvPr>
            <p:ph type="title"/>
          </p:nvPr>
        </p:nvSpPr>
        <p:spPr bwMode="auto">
          <a:xfrm>
            <a:off x="393702" y="197529"/>
            <a:ext cx="11798297" cy="522287"/>
          </a:xfrm>
        </p:spPr>
        <p:txBody>
          <a:bodyPr>
            <a:noAutofit/>
          </a:bodyPr>
          <a:lstStyle/>
          <a:p>
            <a:r>
              <a:rPr lang="en-US" altLang="en-US" b="1" dirty="0">
                <a:solidFill>
                  <a:srgbClr val="92D050"/>
                </a:solidFill>
              </a:rPr>
              <a:t>Step 2b: Another example is </a:t>
            </a:r>
            <a:r>
              <a:rPr lang="en-US" altLang="en-US" b="1" dirty="0" smtClean="0">
                <a:solidFill>
                  <a:srgbClr val="92D050"/>
                </a:solidFill>
              </a:rPr>
              <a:t>value </a:t>
            </a:r>
            <a:r>
              <a:rPr lang="en-US" altLang="en-US" b="1" dirty="0">
                <a:solidFill>
                  <a:srgbClr val="92D050"/>
                </a:solidFill>
              </a:rPr>
              <a:t>stream analysis to depict Operational Complexity</a:t>
            </a:r>
          </a:p>
        </p:txBody>
      </p:sp>
      <p:sp>
        <p:nvSpPr>
          <p:cNvPr id="65540" name="SHP_266"/>
          <p:cNvSpPr>
            <a:spLocks noGrp="1"/>
          </p:cNvSpPr>
          <p:nvPr>
            <p:ph type="body" sz="quarter" idx="16"/>
          </p:nvPr>
        </p:nvSpPr>
        <p:spPr bwMode="auto">
          <a:xfrm>
            <a:off x="-4759" y="4503510"/>
            <a:ext cx="3484562" cy="2049463"/>
          </a:xfrm>
        </p:spPr>
        <p:txBody>
          <a:bodyPr/>
          <a:lstStyle/>
          <a:p>
            <a:pPr lvl="1" eaLnBrk="1" hangingPunct="1"/>
            <a:r>
              <a:rPr lang="en-US" altLang="en-US" sz="1400"/>
              <a:t>Reconfiguration design involves:</a:t>
            </a:r>
          </a:p>
          <a:p>
            <a:pPr lvl="2" eaLnBrk="1" hangingPunct="1"/>
            <a:r>
              <a:rPr lang="en-US" altLang="en-US" sz="1100"/>
              <a:t>Workflow changes</a:t>
            </a:r>
          </a:p>
          <a:p>
            <a:pPr lvl="2" eaLnBrk="1" hangingPunct="1"/>
            <a:r>
              <a:rPr lang="en-US" altLang="en-US" sz="1100"/>
              <a:t>Policy changes</a:t>
            </a:r>
          </a:p>
          <a:p>
            <a:pPr lvl="2" eaLnBrk="1" hangingPunct="1"/>
            <a:r>
              <a:rPr lang="en-US" altLang="en-US" sz="1100"/>
              <a:t>Organizational alignment </a:t>
            </a:r>
          </a:p>
          <a:p>
            <a:pPr lvl="2" eaLnBrk="1" hangingPunct="1"/>
            <a:r>
              <a:rPr lang="en-US" altLang="en-US" sz="1100"/>
              <a:t>Physical work location</a:t>
            </a:r>
          </a:p>
        </p:txBody>
      </p:sp>
      <p:graphicFrame>
        <p:nvGraphicFramePr>
          <p:cNvPr id="65541" name="SHP_263" hidden="1"/>
          <p:cNvGraphicFramePr>
            <a:graphicFrameLocks/>
          </p:cNvGraphicFramePr>
          <p:nvPr/>
        </p:nvGraphicFramePr>
        <p:xfrm>
          <a:off x="3048000" y="1397000"/>
          <a:ext cx="6096000" cy="4064000"/>
        </p:xfrm>
        <a:graphic>
          <a:graphicData uri="http://schemas.openxmlformats.org/presentationml/2006/ole">
            <mc:AlternateContent xmlns:mc="http://schemas.openxmlformats.org/markup-compatibility/2006">
              <mc:Choice xmlns:v="urn:schemas-microsoft-com:vml" Requires="v">
                <p:oleObj spid="_x0000_s11290"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invGray">
                      <a:xfrm>
                        <a:off x="3048000" y="1397000"/>
                        <a:ext cx="6096000" cy="4064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pic>
                </p:oleObj>
              </mc:Fallback>
            </mc:AlternateContent>
          </a:graphicData>
        </a:graphic>
      </p:graphicFrame>
      <p:sp>
        <p:nvSpPr>
          <p:cNvPr id="65542" name="SHP_264"/>
          <p:cNvSpPr>
            <a:spLocks noChangeArrowheads="1"/>
          </p:cNvSpPr>
          <p:nvPr/>
        </p:nvSpPr>
        <p:spPr bwMode="auto">
          <a:xfrm>
            <a:off x="516170" y="1914291"/>
            <a:ext cx="833596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36576" anchor="b"/>
          <a:lstStyle>
            <a:lvl1pPr marL="342900" indent="-342900">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marL="0" lvl="1">
              <a:spcBef>
                <a:spcPct val="40000"/>
              </a:spcBef>
              <a:buClr>
                <a:srgbClr val="000000"/>
              </a:buClr>
              <a:buSzPct val="80000"/>
              <a:buNone/>
            </a:pPr>
            <a:r>
              <a:rPr lang="en-US" altLang="en-US" sz="1400" b="1" dirty="0">
                <a:solidFill>
                  <a:srgbClr val="000000"/>
                </a:solidFill>
              </a:rPr>
              <a:t>Value Stream Mapping</a:t>
            </a:r>
          </a:p>
        </p:txBody>
      </p:sp>
      <p:sp>
        <p:nvSpPr>
          <p:cNvPr id="65543" name="SHP_265"/>
          <p:cNvSpPr>
            <a:spLocks noChangeShapeType="1"/>
          </p:cNvSpPr>
          <p:nvPr/>
        </p:nvSpPr>
        <p:spPr bwMode="auto">
          <a:xfrm>
            <a:off x="530683" y="2334977"/>
            <a:ext cx="4170363"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lIns="72000" tIns="72000" rIns="72000" bIns="72000" anchor="ctr" anchorCtr="1"/>
          <a:lstStyle/>
          <a:p>
            <a:endParaRPr lang="en-US" sz="2400"/>
          </a:p>
        </p:txBody>
      </p:sp>
      <p:sp>
        <p:nvSpPr>
          <p:cNvPr id="65544" name="SHP_268"/>
          <p:cNvSpPr>
            <a:spLocks noChangeArrowheads="1"/>
          </p:cNvSpPr>
          <p:nvPr/>
        </p:nvSpPr>
        <p:spPr bwMode="auto">
          <a:xfrm>
            <a:off x="516170" y="4074877"/>
            <a:ext cx="83359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36576" anchor="b"/>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eaLnBrk="1" hangingPunct="1">
              <a:spcBef>
                <a:spcPct val="40000"/>
              </a:spcBef>
              <a:buClr>
                <a:srgbClr val="000000"/>
              </a:buClr>
              <a:buFont typeface="Wingdings" pitchFamily="2" charset="2"/>
              <a:buNone/>
            </a:pPr>
            <a:r>
              <a:rPr lang="en-US" altLang="en-US" sz="1400" b="1" dirty="0">
                <a:solidFill>
                  <a:srgbClr val="000000"/>
                </a:solidFill>
              </a:rPr>
              <a:t>Value Stream Reconfiguration</a:t>
            </a:r>
          </a:p>
        </p:txBody>
      </p:sp>
      <p:sp>
        <p:nvSpPr>
          <p:cNvPr id="65545" name="SHP_269"/>
          <p:cNvSpPr>
            <a:spLocks noChangeShapeType="1"/>
          </p:cNvSpPr>
          <p:nvPr/>
        </p:nvSpPr>
        <p:spPr bwMode="auto">
          <a:xfrm>
            <a:off x="530683" y="4495565"/>
            <a:ext cx="4170363"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lIns="72000" tIns="72000" rIns="72000" bIns="72000" anchor="ctr" anchorCtr="1"/>
          <a:lstStyle/>
          <a:p>
            <a:endParaRPr lang="en-US" sz="2400"/>
          </a:p>
        </p:txBody>
      </p:sp>
      <p:sp>
        <p:nvSpPr>
          <p:cNvPr id="65546" name="SHP_217"/>
          <p:cNvSpPr>
            <a:spLocks noGrp="1" noChangeArrowheads="1"/>
          </p:cNvSpPr>
          <p:nvPr>
            <p:ph type="body" sz="quarter" idx="4294967295"/>
          </p:nvPr>
        </p:nvSpPr>
        <p:spPr bwMode="auto">
          <a:xfrm>
            <a:off x="422730" y="790123"/>
            <a:ext cx="11478983" cy="611188"/>
          </a:xfrm>
        </p:spPr>
        <p:txBody>
          <a:bodyPr>
            <a:noAutofit/>
          </a:bodyPr>
          <a:lstStyle/>
          <a:p>
            <a:pPr marL="0" lvl="1" indent="0">
              <a:buClr>
                <a:srgbClr val="000000"/>
              </a:buClr>
              <a:buNone/>
            </a:pPr>
            <a:r>
              <a:rPr lang="en-US" altLang="en-US" sz="2000" dirty="0"/>
              <a:t>Additionally, organizations need to employ a more rigorous value stream analysis technique to reveal work configuration complexity in business processes. Reductions to operational complexity and cost are easily visualized and quantified.</a:t>
            </a:r>
          </a:p>
        </p:txBody>
      </p:sp>
      <p:sp>
        <p:nvSpPr>
          <p:cNvPr id="65547" name="Text Box 2"/>
          <p:cNvSpPr txBox="1">
            <a:spLocks noChangeArrowheads="1"/>
          </p:cNvSpPr>
          <p:nvPr/>
        </p:nvSpPr>
        <p:spPr bwMode="auto">
          <a:xfrm>
            <a:off x="6386513" y="1781858"/>
            <a:ext cx="33353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anchor="ctr">
            <a:spAutoFit/>
          </a:bodyPr>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100000"/>
              </a:lnSpc>
              <a:spcBef>
                <a:spcPct val="50000"/>
              </a:spcBef>
              <a:buClrTx/>
              <a:buSzTx/>
              <a:buFontTx/>
              <a:buNone/>
            </a:pPr>
            <a:r>
              <a:rPr lang="en-US" altLang="en-US" sz="1400" b="1" dirty="0">
                <a:solidFill>
                  <a:srgbClr val="000000"/>
                </a:solidFill>
              </a:rPr>
              <a:t>Traditional View of Engineering Workflow (10 Steps) </a:t>
            </a:r>
          </a:p>
        </p:txBody>
      </p:sp>
      <p:pic>
        <p:nvPicPr>
          <p:cNvPr id="65549" name="Picture 8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7141" y="4443939"/>
            <a:ext cx="2654269" cy="221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0" name="Text Box 2"/>
          <p:cNvSpPr txBox="1">
            <a:spLocks noChangeArrowheads="1"/>
          </p:cNvSpPr>
          <p:nvPr/>
        </p:nvSpPr>
        <p:spPr bwMode="auto">
          <a:xfrm>
            <a:off x="7109313" y="3878925"/>
            <a:ext cx="1789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square" anchor="ctr">
            <a:spAutoFit/>
          </a:bodyPr>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lnSpc>
                <a:spcPct val="100000"/>
              </a:lnSpc>
              <a:spcBef>
                <a:spcPct val="50000"/>
              </a:spcBef>
              <a:buClrTx/>
              <a:buSzTx/>
              <a:buNone/>
            </a:pPr>
            <a:r>
              <a:rPr lang="en-US" altLang="en-US" sz="1400" b="1" dirty="0">
                <a:solidFill>
                  <a:srgbClr val="000000"/>
                </a:solidFill>
              </a:rPr>
              <a:t>Actual Workflow (63 Steps) </a:t>
            </a:r>
          </a:p>
        </p:txBody>
      </p:sp>
      <p:sp>
        <p:nvSpPr>
          <p:cNvPr id="188" name="Circular Arrow 187"/>
          <p:cNvSpPr/>
          <p:nvPr/>
        </p:nvSpPr>
        <p:spPr bwMode="gray">
          <a:xfrm rot="5739390">
            <a:off x="8505515" y="3355513"/>
            <a:ext cx="1247775" cy="1236663"/>
          </a:xfrm>
          <a:prstGeom prst="circularArrow">
            <a:avLst>
              <a:gd name="adj1" fmla="val 12161"/>
              <a:gd name="adj2" fmla="val 1142319"/>
              <a:gd name="adj3" fmla="val 19629688"/>
              <a:gd name="adj4" fmla="val 10800000"/>
              <a:gd name="adj5" fmla="val 12500"/>
            </a:avLst>
          </a:prstGeom>
          <a:solidFill>
            <a:srgbClr val="92D050"/>
          </a:solidFill>
          <a:ln w="12700" algn="ctr">
            <a:noFill/>
            <a:miter lim="800000"/>
            <a:headEnd/>
            <a:tailEnd/>
          </a:ln>
        </p:spPr>
        <p:txBody>
          <a:bodyPr wrap="none" lIns="72000" tIns="72000" rIns="72000" bIns="72000" anchor="ctr"/>
          <a:lstStyle/>
          <a:p>
            <a:pPr algn="ctr">
              <a:lnSpc>
                <a:spcPct val="106000"/>
              </a:lnSpc>
              <a:defRPr/>
            </a:pPr>
            <a:endParaRPr lang="en-US" sz="1400">
              <a:solidFill>
                <a:srgbClr val="000000"/>
              </a:solidFill>
              <a:cs typeface="Arial" charset="0"/>
            </a:endParaRPr>
          </a:p>
        </p:txBody>
      </p:sp>
      <p:grpSp>
        <p:nvGrpSpPr>
          <p:cNvPr id="65548" name="Group 189"/>
          <p:cNvGrpSpPr>
            <a:grpSpLocks/>
          </p:cNvGrpSpPr>
          <p:nvPr/>
        </p:nvGrpSpPr>
        <p:grpSpPr bwMode="auto">
          <a:xfrm>
            <a:off x="7109313" y="2362269"/>
            <a:ext cx="2135644" cy="1400236"/>
            <a:chOff x="4796561" y="2005015"/>
            <a:chExt cx="1687365" cy="1299294"/>
          </a:xfrm>
        </p:grpSpPr>
        <p:grpSp>
          <p:nvGrpSpPr>
            <p:cNvPr id="65557" name="Group 188"/>
            <p:cNvGrpSpPr>
              <a:grpSpLocks/>
            </p:cNvGrpSpPr>
            <p:nvPr/>
          </p:nvGrpSpPr>
          <p:grpSpPr bwMode="auto">
            <a:xfrm>
              <a:off x="4796561" y="2005015"/>
              <a:ext cx="1676975" cy="1288904"/>
              <a:chOff x="4796561" y="2005014"/>
              <a:chExt cx="1791276" cy="1339805"/>
            </a:xfrm>
          </p:grpSpPr>
          <p:pic>
            <p:nvPicPr>
              <p:cNvPr id="6556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6561" y="2005014"/>
                <a:ext cx="1791276" cy="13398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5561" name="Rectangle 11"/>
              <p:cNvSpPr>
                <a:spLocks noChangeArrowheads="1"/>
              </p:cNvSpPr>
              <p:nvPr/>
            </p:nvSpPr>
            <p:spPr bwMode="auto">
              <a:xfrm>
                <a:off x="6294582" y="2026228"/>
                <a:ext cx="282863" cy="114300"/>
              </a:xfrm>
              <a:prstGeom prst="rect">
                <a:avLst/>
              </a:prstGeom>
              <a:solidFill>
                <a:schemeClr val="bg1"/>
              </a:solidFill>
              <a:ln w="9525">
                <a:solidFill>
                  <a:schemeClr val="bg1"/>
                </a:solidFill>
                <a:miter lim="800000"/>
                <a:headEnd/>
                <a:tailEnd/>
              </a:ln>
            </p:spPr>
            <p:txBody>
              <a:bodyPr wrap="none" anchor="ctr"/>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100000"/>
                  </a:lnSpc>
                  <a:spcBef>
                    <a:spcPct val="0"/>
                  </a:spcBef>
                  <a:buClrTx/>
                  <a:buSzTx/>
                  <a:buFontTx/>
                  <a:buNone/>
                </a:pPr>
                <a:endParaRPr lang="en-US" altLang="en-US">
                  <a:solidFill>
                    <a:srgbClr val="000000"/>
                  </a:solidFill>
                </a:endParaRPr>
              </a:p>
            </p:txBody>
          </p:sp>
        </p:grpSp>
        <p:sp>
          <p:nvSpPr>
            <p:cNvPr id="65558" name="Line 9"/>
            <p:cNvSpPr>
              <a:spLocks noChangeShapeType="1"/>
            </p:cNvSpPr>
            <p:nvPr/>
          </p:nvSpPr>
          <p:spPr bwMode="auto">
            <a:xfrm flipH="1" flipV="1">
              <a:off x="4800600" y="2005445"/>
              <a:ext cx="1683326" cy="128847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9" name="Line 13"/>
            <p:cNvSpPr>
              <a:spLocks noChangeShapeType="1"/>
            </p:cNvSpPr>
            <p:nvPr/>
          </p:nvSpPr>
          <p:spPr bwMode="auto">
            <a:xfrm flipV="1">
              <a:off x="4800600" y="2005445"/>
              <a:ext cx="1672936" cy="129886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54003411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039" y="2376032"/>
            <a:ext cx="2147887" cy="1463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964" y="2131557"/>
            <a:ext cx="2301875" cy="1462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7" name="Rectangle 26"/>
          <p:cNvSpPr>
            <a:spLocks noChangeArrowheads="1"/>
          </p:cNvSpPr>
          <p:nvPr/>
        </p:nvSpPr>
        <p:spPr bwMode="black">
          <a:xfrm>
            <a:off x="495299" y="795692"/>
            <a:ext cx="112612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marL="0" lvl="1" indent="0">
              <a:lnSpc>
                <a:spcPct val="90000"/>
              </a:lnSpc>
              <a:spcBef>
                <a:spcPts val="500"/>
              </a:spcBef>
              <a:spcAft>
                <a:spcPct val="50000"/>
              </a:spcAft>
              <a:buClr>
                <a:srgbClr val="000000"/>
              </a:buClr>
              <a:buSzTx/>
              <a:buNone/>
            </a:pPr>
            <a:r>
              <a:rPr lang="en-US" altLang="en-US" sz="2000" dirty="0">
                <a:latin typeface="+mn-lt"/>
              </a:rPr>
              <a:t>Software Development Assessment will focus on the processes, practices and tools in place to partition, develop, configure and release software, and the integration points to hardware</a:t>
            </a:r>
          </a:p>
        </p:txBody>
      </p:sp>
      <p:sp>
        <p:nvSpPr>
          <p:cNvPr id="48" name="Text Box 4"/>
          <p:cNvSpPr txBox="1">
            <a:spLocks noChangeArrowheads="1"/>
          </p:cNvSpPr>
          <p:nvPr/>
        </p:nvSpPr>
        <p:spPr bwMode="auto">
          <a:xfrm>
            <a:off x="1480232" y="1642606"/>
            <a:ext cx="3671885" cy="523220"/>
          </a:xfrm>
          <a:prstGeom prst="rect">
            <a:avLst/>
          </a:prstGeom>
          <a:noFill/>
          <a:ln w="9525">
            <a:noFill/>
            <a:miter lim="800000"/>
            <a:headEnd/>
            <a:tailEnd/>
          </a:ln>
        </p:spPr>
        <p:txBody>
          <a:bodyPr wrap="square">
            <a:spAutoFit/>
          </a:bodyPr>
          <a:lstStyle/>
          <a:p>
            <a:pPr algn="ctr" eaLnBrk="1" hangingPunct="1">
              <a:defRPr/>
            </a:pPr>
            <a:r>
              <a:rPr lang="en-US" sz="1400" b="1" kern="0" dirty="0">
                <a:solidFill>
                  <a:sysClr val="windowText" lastClr="000000"/>
                </a:solidFill>
              </a:rPr>
              <a:t>Software development lifecycle and configuration management</a:t>
            </a:r>
          </a:p>
        </p:txBody>
      </p:sp>
      <p:sp>
        <p:nvSpPr>
          <p:cNvPr id="56" name="Text Box 4"/>
          <p:cNvSpPr txBox="1">
            <a:spLocks noChangeArrowheads="1"/>
          </p:cNvSpPr>
          <p:nvPr/>
        </p:nvSpPr>
        <p:spPr bwMode="auto">
          <a:xfrm>
            <a:off x="7922983" y="1642606"/>
            <a:ext cx="2367192" cy="523220"/>
          </a:xfrm>
          <a:prstGeom prst="rect">
            <a:avLst/>
          </a:prstGeom>
          <a:noFill/>
          <a:ln w="9525">
            <a:noFill/>
            <a:miter lim="800000"/>
            <a:headEnd/>
            <a:tailEnd/>
          </a:ln>
        </p:spPr>
        <p:txBody>
          <a:bodyPr wrap="square">
            <a:spAutoFit/>
          </a:bodyPr>
          <a:lstStyle/>
          <a:p>
            <a:pPr algn="ctr" eaLnBrk="1" hangingPunct="1">
              <a:defRPr/>
            </a:pPr>
            <a:r>
              <a:rPr lang="en-US" sz="1400" b="1" kern="0" dirty="0">
                <a:solidFill>
                  <a:sysClr val="windowText" lastClr="000000"/>
                </a:solidFill>
              </a:rPr>
              <a:t>Software stacks, design </a:t>
            </a:r>
          </a:p>
          <a:p>
            <a:pPr algn="ctr" eaLnBrk="1" hangingPunct="1">
              <a:defRPr/>
            </a:pPr>
            <a:r>
              <a:rPr lang="en-US" sz="1400" b="1" kern="0" dirty="0">
                <a:solidFill>
                  <a:sysClr val="windowText" lastClr="000000"/>
                </a:solidFill>
              </a:rPr>
              <a:t>and reuse</a:t>
            </a:r>
          </a:p>
        </p:txBody>
      </p:sp>
      <p:sp>
        <p:nvSpPr>
          <p:cNvPr id="62" name="Text Box 4"/>
          <p:cNvSpPr txBox="1">
            <a:spLocks noChangeArrowheads="1"/>
          </p:cNvSpPr>
          <p:nvPr/>
        </p:nvSpPr>
        <p:spPr bwMode="auto">
          <a:xfrm>
            <a:off x="5299980" y="1642607"/>
            <a:ext cx="2305504" cy="523220"/>
          </a:xfrm>
          <a:prstGeom prst="rect">
            <a:avLst/>
          </a:prstGeom>
          <a:noFill/>
          <a:ln w="9525">
            <a:noFill/>
            <a:miter lim="800000"/>
            <a:headEnd/>
            <a:tailEnd/>
          </a:ln>
        </p:spPr>
        <p:txBody>
          <a:bodyPr wrap="square">
            <a:spAutoFit/>
          </a:bodyPr>
          <a:lstStyle/>
          <a:p>
            <a:pPr algn="ctr" eaLnBrk="1" hangingPunct="1">
              <a:defRPr/>
            </a:pPr>
            <a:r>
              <a:rPr lang="en-US" sz="1400" b="1" kern="0" dirty="0">
                <a:solidFill>
                  <a:sysClr val="windowText" lastClr="000000"/>
                </a:solidFill>
              </a:rPr>
              <a:t>Hardware-Software Integration</a:t>
            </a:r>
          </a:p>
        </p:txBody>
      </p:sp>
      <p:pic>
        <p:nvPicPr>
          <p:cNvPr id="7476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425" y="2131557"/>
            <a:ext cx="2292350" cy="1462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6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0" y="4996770"/>
            <a:ext cx="2101850" cy="157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Isosceles Triangle 115"/>
          <p:cNvSpPr>
            <a:spLocks noChangeArrowheads="1"/>
          </p:cNvSpPr>
          <p:nvPr/>
        </p:nvSpPr>
        <p:spPr bwMode="auto">
          <a:xfrm rot="10800000">
            <a:off x="2840038" y="4011156"/>
            <a:ext cx="6265862" cy="474662"/>
          </a:xfrm>
          <a:prstGeom prst="triangle">
            <a:avLst>
              <a:gd name="adj" fmla="val 79451"/>
            </a:avLst>
          </a:prstGeom>
          <a:solidFill>
            <a:schemeClr val="bg1">
              <a:lumMod val="75000"/>
              <a:alpha val="72156"/>
            </a:schemeClr>
          </a:solidFill>
          <a:ln w="9525" algn="ctr">
            <a:noFill/>
            <a:round/>
            <a:headEnd/>
            <a:tailEnd/>
          </a:ln>
        </p:spPr>
        <p:txBody>
          <a:bodyPr/>
          <a:lstStyle/>
          <a:p>
            <a:pPr algn="ctr" eaLnBrk="1" hangingPunct="1">
              <a:defRPr/>
            </a:pPr>
            <a:endParaRPr lang="en-US" kern="0" dirty="0">
              <a:solidFill>
                <a:srgbClr val="1E4191"/>
              </a:solidFill>
              <a:latin typeface="GE Inspira Pitch"/>
            </a:endParaRPr>
          </a:p>
        </p:txBody>
      </p:sp>
      <p:sp>
        <p:nvSpPr>
          <p:cNvPr id="68" name="Text Box 4"/>
          <p:cNvSpPr txBox="1">
            <a:spLocks noChangeArrowheads="1"/>
          </p:cNvSpPr>
          <p:nvPr/>
        </p:nvSpPr>
        <p:spPr bwMode="auto">
          <a:xfrm>
            <a:off x="1785258" y="4451351"/>
            <a:ext cx="4051300" cy="523220"/>
          </a:xfrm>
          <a:prstGeom prst="rect">
            <a:avLst/>
          </a:prstGeom>
          <a:noFill/>
          <a:ln w="9525">
            <a:noFill/>
            <a:miter lim="800000"/>
            <a:headEnd/>
            <a:tailEnd/>
          </a:ln>
        </p:spPr>
        <p:txBody>
          <a:bodyPr wrap="square">
            <a:spAutoFit/>
          </a:bodyPr>
          <a:lstStyle/>
          <a:p>
            <a:pPr algn="ctr" eaLnBrk="1" hangingPunct="1">
              <a:defRPr/>
            </a:pPr>
            <a:r>
              <a:rPr lang="en-US" sz="1400" b="1" kern="0" dirty="0">
                <a:solidFill>
                  <a:sysClr val="windowText" lastClr="000000"/>
                </a:solidFill>
              </a:rPr>
              <a:t>Opportunities for incremental and transformative improvements in core development</a:t>
            </a:r>
          </a:p>
        </p:txBody>
      </p:sp>
      <p:graphicFrame>
        <p:nvGraphicFramePr>
          <p:cNvPr id="22" name="Table 21"/>
          <p:cNvGraphicFramePr>
            <a:graphicFrameLocks noGrp="1"/>
          </p:cNvGraphicFramePr>
          <p:nvPr>
            <p:extLst>
              <p:ext uri="{D42A27DB-BD31-4B8C-83A1-F6EECF244321}">
                <p14:modId xmlns:p14="http://schemas.microsoft.com/office/powerpoint/2010/main" val="2324562924"/>
              </p:ext>
            </p:extLst>
          </p:nvPr>
        </p:nvGraphicFramePr>
        <p:xfrm>
          <a:off x="5792787" y="4668838"/>
          <a:ext cx="4918755" cy="1833313"/>
        </p:xfrm>
        <a:graphic>
          <a:graphicData uri="http://schemas.openxmlformats.org/drawingml/2006/table">
            <a:tbl>
              <a:tblPr/>
              <a:tblGrid>
                <a:gridCol w="4918755"/>
              </a:tblGrid>
              <a:tr h="266019">
                <a:tc>
                  <a:txBody>
                    <a:bodyPr/>
                    <a:lstStyle/>
                    <a:p>
                      <a:pPr algn="ctr" fontAlgn="b"/>
                      <a:r>
                        <a:rPr lang="en-US" sz="1200" b="1" i="0" u="none" strike="noStrike" dirty="0" smtClean="0">
                          <a:solidFill>
                            <a:srgbClr val="FFFFFF"/>
                          </a:solidFill>
                          <a:latin typeface="Arial" panose="020B0604020202020204" pitchFamily="34" charset="0"/>
                          <a:cs typeface="Arial" panose="020B0604020202020204" pitchFamily="34" charset="0"/>
                        </a:rPr>
                        <a:t>Activities associated with this phase</a:t>
                      </a:r>
                      <a:endParaRPr lang="en-US" sz="1200" b="1" i="0" u="none" strike="noStrike" dirty="0">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28483">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Conduct a deep dive into SDLC and configuration </a:t>
                      </a:r>
                      <a:r>
                        <a:rPr kumimoji="0" lang="en-US" sz="1200" b="0"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mgmt</a:t>
                      </a:r>
                      <a:r>
                        <a:rPr kumimoji="0" lang="en-US" sz="12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processes</a:t>
                      </a:r>
                      <a:endParaRPr lang="en-US" sz="1200" kern="0" dirty="0" smtClean="0">
                        <a:solidFill>
                          <a:srgbClr val="000000"/>
                        </a:solidFill>
                        <a:latin typeface="Arial" panose="020B0604020202020204" pitchFamily="34" charset="0"/>
                        <a:ea typeface="+mn-ea"/>
                        <a:cs typeface="Arial" panose="020B0604020202020204" pitchFamily="34" charset="0"/>
                      </a:endParaRPr>
                    </a:p>
                  </a:txBody>
                  <a:tcPr marL="91447"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8483">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lang="en-US" sz="1200" kern="0" dirty="0" smtClean="0">
                          <a:solidFill>
                            <a:srgbClr val="000000"/>
                          </a:solidFill>
                          <a:latin typeface="Arial" panose="020B0604020202020204" pitchFamily="34" charset="0"/>
                          <a:ea typeface="+mn-ea"/>
                          <a:cs typeface="Arial" panose="020B0604020202020204" pitchFamily="34" charset="0"/>
                        </a:rPr>
                        <a:t>Evaluate</a:t>
                      </a:r>
                      <a:r>
                        <a:rPr lang="en-US" sz="1200" kern="0" baseline="0" dirty="0" smtClean="0">
                          <a:solidFill>
                            <a:srgbClr val="000000"/>
                          </a:solidFill>
                          <a:latin typeface="Arial" panose="020B0604020202020204" pitchFamily="34" charset="0"/>
                          <a:ea typeface="+mn-ea"/>
                          <a:cs typeface="Arial" panose="020B0604020202020204" pitchFamily="34" charset="0"/>
                        </a:rPr>
                        <a:t> the process for hardware-software integration</a:t>
                      </a:r>
                      <a:endParaRPr lang="en-US" sz="1200" kern="0" dirty="0" smtClean="0">
                        <a:solidFill>
                          <a:srgbClr val="000000"/>
                        </a:solidFill>
                        <a:latin typeface="Arial" panose="020B0604020202020204" pitchFamily="34" charset="0"/>
                        <a:ea typeface="+mn-ea"/>
                        <a:cs typeface="Arial" panose="020B0604020202020204" pitchFamily="34" charset="0"/>
                      </a:endParaRPr>
                    </a:p>
                  </a:txBody>
                  <a:tcPr marL="91447"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8483">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lang="en-US" sz="1200" kern="0" dirty="0" smtClean="0">
                          <a:solidFill>
                            <a:srgbClr val="000000"/>
                          </a:solidFill>
                          <a:latin typeface="Arial" panose="020B0604020202020204" pitchFamily="34" charset="0"/>
                          <a:ea typeface="+mn-ea"/>
                          <a:cs typeface="Arial" panose="020B0604020202020204" pitchFamily="34" charset="0"/>
                        </a:rPr>
                        <a:t>Evaluate the software framework and level of reuse </a:t>
                      </a:r>
                    </a:p>
                  </a:txBody>
                  <a:tcPr marL="91447"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8483">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Identify root cause of process inefficiencies</a:t>
                      </a:r>
                      <a:endParaRPr kumimoji="0" lang="en-US" sz="1200" b="0" i="0" u="none" strike="noStrike" kern="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txBody>
                  <a:tcPr marL="91447"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2768">
                <a:tc>
                  <a:txBody>
                    <a:bodyPr/>
                    <a:lstStyle/>
                    <a:p>
                      <a:pPr algn="ctr" fontAlgn="b"/>
                      <a:r>
                        <a:rPr lang="en-US" sz="1200" b="1" i="0" u="none" strike="noStrike" dirty="0" smtClean="0">
                          <a:solidFill>
                            <a:schemeClr val="bg1"/>
                          </a:solidFill>
                          <a:latin typeface="Arial" panose="020B0604020202020204" pitchFamily="34" charset="0"/>
                          <a:cs typeface="Arial" panose="020B0604020202020204" pitchFamily="34" charset="0"/>
                        </a:rPr>
                        <a:t>Deliverables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225297">
                <a:tc>
                  <a:txBody>
                    <a:bodyPr/>
                    <a:lstStyle/>
                    <a:p>
                      <a:pPr marL="0" marR="0" lvl="0" indent="0" algn="l" defTabSz="914400" rtl="0" eaLnBrk="0" fontAlgn="base" latinLnBrk="0" hangingPunct="0">
                        <a:lnSpc>
                          <a:spcPct val="100000"/>
                        </a:lnSpc>
                        <a:spcBef>
                          <a:spcPts val="0"/>
                        </a:spcBef>
                        <a:spcAft>
                          <a:spcPts val="600"/>
                        </a:spcAft>
                        <a:buClr>
                          <a:schemeClr val="tx1"/>
                        </a:buClr>
                        <a:buSzPct val="80000"/>
                        <a:buFont typeface="Wingdings" pitchFamily="2" charset="2"/>
                        <a:buNone/>
                        <a:tabLst/>
                        <a:defRPr/>
                      </a:pPr>
                      <a:r>
                        <a:rPr kumimoji="0" lang="en-US"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Root cause of process inefficiencies</a:t>
                      </a:r>
                    </a:p>
                  </a:txBody>
                  <a:tcPr marL="91447"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5297">
                <a:tc>
                  <a:txBody>
                    <a:bodyPr/>
                    <a:lstStyle/>
                    <a:p>
                      <a:pPr marL="0" marR="0" lvl="0" indent="0" algn="l" defTabSz="914400" rtl="0" eaLnBrk="0" fontAlgn="base" latinLnBrk="0" hangingPunct="0">
                        <a:lnSpc>
                          <a:spcPct val="100000"/>
                        </a:lnSpc>
                        <a:spcBef>
                          <a:spcPts val="0"/>
                        </a:spcBef>
                        <a:spcAft>
                          <a:spcPts val="600"/>
                        </a:spcAft>
                        <a:buClr>
                          <a:schemeClr val="tx1"/>
                        </a:buClr>
                        <a:buSzPct val="80000"/>
                        <a:buFont typeface="Wingdings" pitchFamily="2" charset="2"/>
                        <a:buNone/>
                        <a:tabLst/>
                        <a:defRPr/>
                      </a:pPr>
                      <a:r>
                        <a:rPr kumimoji="0" lang="en-US"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Opportunities for improvements</a:t>
                      </a:r>
                    </a:p>
                  </a:txBody>
                  <a:tcPr marL="91447"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74785" name="Picture 6"/>
          <p:cNvPicPr>
            <a:picLocks noChangeAspect="1" noChangeArrowheads="1"/>
          </p:cNvPicPr>
          <p:nvPr/>
        </p:nvPicPr>
        <p:blipFill>
          <a:blip r:embed="rId6">
            <a:extLst>
              <a:ext uri="{28A0092B-C50C-407E-A947-70E740481C1C}">
                <a14:useLocalDpi xmlns:a14="http://schemas.microsoft.com/office/drawing/2010/main" val="0"/>
              </a:ext>
            </a:extLst>
          </a:blip>
          <a:srcRect r="5687"/>
          <a:stretch>
            <a:fillRect/>
          </a:stretch>
        </p:blipFill>
        <p:spPr bwMode="auto">
          <a:xfrm>
            <a:off x="2019301" y="2131557"/>
            <a:ext cx="2335213" cy="1462087"/>
          </a:xfrm>
          <a:prstGeom prst="rect">
            <a:avLst/>
          </a:prstGeom>
          <a:solidFill>
            <a:schemeClr val="bg1"/>
          </a:solidFill>
          <a:ln w="9525">
            <a:solidFill>
              <a:schemeClr val="tx1"/>
            </a:solidFill>
            <a:miter lim="800000"/>
            <a:headEnd/>
            <a:tailEnd/>
          </a:ln>
        </p:spPr>
      </p:pic>
      <p:sp>
        <p:nvSpPr>
          <p:cNvPr id="19" name="SHP_260"/>
          <p:cNvSpPr>
            <a:spLocks noGrp="1" noChangeArrowheads="1"/>
          </p:cNvSpPr>
          <p:nvPr>
            <p:ph type="title"/>
          </p:nvPr>
        </p:nvSpPr>
        <p:spPr bwMode="auto">
          <a:xfrm>
            <a:off x="401636" y="197533"/>
            <a:ext cx="8340725" cy="522287"/>
          </a:xfrm>
        </p:spPr>
        <p:txBody>
          <a:bodyPr>
            <a:normAutofit/>
          </a:bodyPr>
          <a:lstStyle/>
          <a:p>
            <a:r>
              <a:rPr lang="en-US" altLang="en-US" sz="2400" b="1" dirty="0">
                <a:solidFill>
                  <a:srgbClr val="92D050"/>
                </a:solidFill>
              </a:rPr>
              <a:t>Step 2c: Assess Current State  - Software Development Assessment</a:t>
            </a:r>
          </a:p>
        </p:txBody>
      </p:sp>
    </p:spTree>
    <p:extLst>
      <p:ext uri="{BB962C8B-B14F-4D97-AF65-F5344CB8AC3E}">
        <p14:creationId xmlns:p14="http://schemas.microsoft.com/office/powerpoint/2010/main" val="406477430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2"/>
          <p:cNvSpPr>
            <a:spLocks noChangeArrowheads="1"/>
          </p:cNvSpPr>
          <p:nvPr/>
        </p:nvSpPr>
        <p:spPr bwMode="auto">
          <a:xfrm>
            <a:off x="1947864" y="3330351"/>
            <a:ext cx="36020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eaLnBrk="1" hangingPunct="1">
              <a:lnSpc>
                <a:spcPct val="100000"/>
              </a:lnSpc>
              <a:spcBef>
                <a:spcPct val="0"/>
              </a:spcBef>
              <a:buClrTx/>
              <a:buSzTx/>
              <a:buFontTx/>
              <a:buNone/>
            </a:pPr>
            <a:r>
              <a:rPr lang="en-US" altLang="en-US" dirty="0">
                <a:solidFill>
                  <a:srgbClr val="000000"/>
                </a:solidFill>
              </a:rPr>
              <a:t>Analyze future state vision and goal’s impact on current state technology map.</a:t>
            </a:r>
          </a:p>
        </p:txBody>
      </p:sp>
      <p:sp>
        <p:nvSpPr>
          <p:cNvPr id="76804" name="Rectangle 6"/>
          <p:cNvSpPr>
            <a:spLocks noChangeArrowheads="1"/>
          </p:cNvSpPr>
          <p:nvPr/>
        </p:nvSpPr>
        <p:spPr bwMode="auto">
          <a:xfrm>
            <a:off x="6196014" y="3218544"/>
            <a:ext cx="40338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lnSpc>
                <a:spcPct val="100000"/>
              </a:lnSpc>
              <a:spcBef>
                <a:spcPct val="0"/>
              </a:spcBef>
              <a:buClrTx/>
              <a:buSzTx/>
              <a:buFontTx/>
              <a:buNone/>
            </a:pPr>
            <a:r>
              <a:rPr lang="en-US" altLang="en-US" dirty="0">
                <a:solidFill>
                  <a:srgbClr val="000000"/>
                </a:solidFill>
              </a:rPr>
              <a:t>Analyze how the current state can be simplified future state systems landscape by replacing multiple legacy PLM and ALM systems with enterprise-wide standard tools.</a:t>
            </a:r>
          </a:p>
        </p:txBody>
      </p:sp>
      <p:sp>
        <p:nvSpPr>
          <p:cNvPr id="21" name="Text Box 4"/>
          <p:cNvSpPr txBox="1">
            <a:spLocks noChangeArrowheads="1"/>
          </p:cNvSpPr>
          <p:nvPr/>
        </p:nvSpPr>
        <p:spPr bwMode="auto">
          <a:xfrm>
            <a:off x="2261737" y="1696358"/>
            <a:ext cx="2457450" cy="276999"/>
          </a:xfrm>
          <a:prstGeom prst="rect">
            <a:avLst/>
          </a:prstGeom>
          <a:noFill/>
          <a:ln w="9525">
            <a:noFill/>
            <a:miter lim="800000"/>
            <a:headEnd/>
            <a:tailEnd/>
          </a:ln>
        </p:spPr>
        <p:txBody>
          <a:bodyPr>
            <a:spAutoFit/>
          </a:bodyPr>
          <a:lstStyle/>
          <a:p>
            <a:pPr algn="ctr" eaLnBrk="1" hangingPunct="1">
              <a:defRPr/>
            </a:pPr>
            <a:r>
              <a:rPr lang="en-US" sz="1200" b="1" kern="0" dirty="0">
                <a:solidFill>
                  <a:sysClr val="windowText" lastClr="000000"/>
                </a:solidFill>
                <a:latin typeface="Arial" panose="020B0604020202020204" pitchFamily="34" charset="0"/>
                <a:cs typeface="Arial" panose="020B0604020202020204" pitchFamily="34" charset="0"/>
              </a:rPr>
              <a:t>Future state vision &amp; goal</a:t>
            </a:r>
          </a:p>
        </p:txBody>
      </p:sp>
      <p:sp>
        <p:nvSpPr>
          <p:cNvPr id="22" name="Isosceles Triangle 115"/>
          <p:cNvSpPr>
            <a:spLocks noChangeArrowheads="1"/>
          </p:cNvSpPr>
          <p:nvPr/>
        </p:nvSpPr>
        <p:spPr bwMode="auto">
          <a:xfrm rot="5400000">
            <a:off x="3450659" y="3534457"/>
            <a:ext cx="4263800" cy="327025"/>
          </a:xfrm>
          <a:prstGeom prst="triangle">
            <a:avLst>
              <a:gd name="adj" fmla="val 50000"/>
            </a:avLst>
          </a:prstGeom>
          <a:solidFill>
            <a:srgbClr val="002060"/>
          </a:solidFill>
          <a:ln w="9525" algn="ctr">
            <a:noFill/>
            <a:round/>
            <a:headEnd/>
            <a:tailEnd/>
          </a:ln>
        </p:spPr>
        <p:txBody>
          <a:bodyPr/>
          <a:lstStyle/>
          <a:p>
            <a:pPr algn="ctr" eaLnBrk="1" hangingPunct="1">
              <a:defRPr/>
            </a:pPr>
            <a:endParaRPr lang="en-US" kern="0" dirty="0">
              <a:solidFill>
                <a:srgbClr val="1E4191"/>
              </a:solidFill>
              <a:latin typeface="GE Inspira Pitch"/>
            </a:endParaRPr>
          </a:p>
        </p:txBody>
      </p:sp>
      <p:sp>
        <p:nvSpPr>
          <p:cNvPr id="23" name="Text Box 4"/>
          <p:cNvSpPr txBox="1">
            <a:spLocks noChangeArrowheads="1"/>
          </p:cNvSpPr>
          <p:nvPr/>
        </p:nvSpPr>
        <p:spPr bwMode="auto">
          <a:xfrm>
            <a:off x="2320926" y="4183064"/>
            <a:ext cx="2600325" cy="276999"/>
          </a:xfrm>
          <a:prstGeom prst="rect">
            <a:avLst/>
          </a:prstGeom>
          <a:noFill/>
          <a:ln w="9525">
            <a:noFill/>
            <a:miter lim="800000"/>
            <a:headEnd/>
            <a:tailEnd/>
          </a:ln>
        </p:spPr>
        <p:txBody>
          <a:bodyPr>
            <a:spAutoFit/>
          </a:bodyPr>
          <a:lstStyle/>
          <a:p>
            <a:pPr algn="ctr" eaLnBrk="1" hangingPunct="1">
              <a:defRPr/>
            </a:pPr>
            <a:r>
              <a:rPr lang="en-US" sz="1200" b="1" kern="0" dirty="0">
                <a:solidFill>
                  <a:sysClr val="windowText" lastClr="000000"/>
                </a:solidFill>
                <a:latin typeface="Arial" panose="020B0604020202020204" pitchFamily="34" charset="0"/>
                <a:cs typeface="Arial" panose="020B0604020202020204" pitchFamily="34" charset="0"/>
              </a:rPr>
              <a:t>Current implemented technology</a:t>
            </a:r>
          </a:p>
        </p:txBody>
      </p:sp>
      <p:sp>
        <p:nvSpPr>
          <p:cNvPr id="76808" name="Rectangle 32"/>
          <p:cNvSpPr>
            <a:spLocks noChangeArrowheads="1"/>
          </p:cNvSpPr>
          <p:nvPr/>
        </p:nvSpPr>
        <p:spPr bwMode="auto">
          <a:xfrm>
            <a:off x="1731963" y="5811387"/>
            <a:ext cx="4006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eaLnBrk="1" hangingPunct="1">
              <a:lnSpc>
                <a:spcPct val="100000"/>
              </a:lnSpc>
              <a:spcBef>
                <a:spcPct val="0"/>
              </a:spcBef>
              <a:buClrTx/>
              <a:buSzTx/>
              <a:buFontTx/>
              <a:buNone/>
            </a:pPr>
            <a:r>
              <a:rPr lang="en-US" altLang="en-US" dirty="0">
                <a:solidFill>
                  <a:srgbClr val="000000"/>
                </a:solidFill>
              </a:rPr>
              <a:t>Analyze the implemented technologies to create a clear assessment of data flow and system touch points.</a:t>
            </a:r>
          </a:p>
        </p:txBody>
      </p:sp>
      <p:pic>
        <p:nvPicPr>
          <p:cNvPr id="768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238" y="1959293"/>
            <a:ext cx="1849817" cy="140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Cross 25"/>
          <p:cNvSpPr>
            <a:spLocks noChangeAspect="1"/>
          </p:cNvSpPr>
          <p:nvPr/>
        </p:nvSpPr>
        <p:spPr bwMode="gray">
          <a:xfrm>
            <a:off x="3470276" y="3795941"/>
            <a:ext cx="360363" cy="319088"/>
          </a:xfrm>
          <a:prstGeom prst="plus">
            <a:avLst>
              <a:gd name="adj" fmla="val 38514"/>
            </a:avLst>
          </a:prstGeom>
          <a:solidFill>
            <a:srgbClr val="92D050"/>
          </a:solidFill>
          <a:ln w="9525">
            <a:noFill/>
            <a:miter lim="800000"/>
            <a:headEnd/>
            <a:tailEnd/>
          </a:ln>
          <a:effectLst/>
        </p:spPr>
        <p:txBody>
          <a:bodyPr wrap="none" lIns="822960" anchor="ctr"/>
          <a:lstStyle/>
          <a:p>
            <a:pPr algn="ctr" defTabSz="911910">
              <a:lnSpc>
                <a:spcPct val="95000"/>
              </a:lnSpc>
              <a:tabLst>
                <a:tab pos="171450" algn="l"/>
              </a:tabLst>
              <a:defRPr/>
            </a:pPr>
            <a:endParaRPr lang="en-US" altLang="ja-JP" sz="800" dirty="0">
              <a:solidFill>
                <a:srgbClr val="000000"/>
              </a:solidFill>
              <a:ea typeface="ＭＳ Ｐゴシック" pitchFamily="50" charset="-128"/>
            </a:endParaRPr>
          </a:p>
        </p:txBody>
      </p:sp>
      <p:pic>
        <p:nvPicPr>
          <p:cNvPr id="768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630" y="4456091"/>
            <a:ext cx="1798034" cy="136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12"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4275" y="2124076"/>
            <a:ext cx="1189038" cy="823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6813" name="Text Box 4"/>
          <p:cNvSpPr txBox="1">
            <a:spLocks noChangeArrowheads="1"/>
          </p:cNvSpPr>
          <p:nvPr/>
        </p:nvSpPr>
        <p:spPr bwMode="auto">
          <a:xfrm>
            <a:off x="8767764" y="2965450"/>
            <a:ext cx="13557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100000"/>
              </a:lnSpc>
              <a:spcBef>
                <a:spcPct val="0"/>
              </a:spcBef>
              <a:buClrTx/>
              <a:buSzTx/>
              <a:buFontTx/>
              <a:buNone/>
            </a:pPr>
            <a:r>
              <a:rPr lang="en-US" altLang="en-US" b="1">
                <a:solidFill>
                  <a:srgbClr val="000000"/>
                </a:solidFill>
              </a:rPr>
              <a:t>Final State</a:t>
            </a:r>
          </a:p>
        </p:txBody>
      </p:sp>
      <p:pic>
        <p:nvPicPr>
          <p:cNvPr id="76814"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5064" y="2128839"/>
            <a:ext cx="1189037" cy="814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15" name="Picture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6814" y="2152651"/>
            <a:ext cx="1189037" cy="822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16" name="Text Box 4"/>
          <p:cNvSpPr txBox="1">
            <a:spLocks noChangeArrowheads="1"/>
          </p:cNvSpPr>
          <p:nvPr/>
        </p:nvSpPr>
        <p:spPr bwMode="auto">
          <a:xfrm>
            <a:off x="7500939" y="2965450"/>
            <a:ext cx="1354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100000"/>
              </a:lnSpc>
              <a:spcBef>
                <a:spcPct val="0"/>
              </a:spcBef>
              <a:buClrTx/>
              <a:buSzTx/>
              <a:buFontTx/>
              <a:buNone/>
            </a:pPr>
            <a:r>
              <a:rPr lang="en-US" altLang="en-US" b="1">
                <a:solidFill>
                  <a:srgbClr val="000000"/>
                </a:solidFill>
              </a:rPr>
              <a:t>Phase - 2</a:t>
            </a:r>
          </a:p>
        </p:txBody>
      </p:sp>
      <p:sp>
        <p:nvSpPr>
          <p:cNvPr id="76817" name="Text Box 4"/>
          <p:cNvSpPr txBox="1">
            <a:spLocks noChangeArrowheads="1"/>
          </p:cNvSpPr>
          <p:nvPr/>
        </p:nvSpPr>
        <p:spPr bwMode="auto">
          <a:xfrm>
            <a:off x="6196014" y="2974975"/>
            <a:ext cx="13557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100000"/>
              </a:lnSpc>
              <a:spcBef>
                <a:spcPct val="0"/>
              </a:spcBef>
              <a:buClrTx/>
              <a:buSzTx/>
              <a:buFontTx/>
              <a:buNone/>
            </a:pPr>
            <a:r>
              <a:rPr lang="en-US" altLang="en-US" b="1">
                <a:solidFill>
                  <a:srgbClr val="000000"/>
                </a:solidFill>
              </a:rPr>
              <a:t>Phase - 1</a:t>
            </a:r>
          </a:p>
        </p:txBody>
      </p:sp>
      <p:sp>
        <p:nvSpPr>
          <p:cNvPr id="35" name="Text Box 4"/>
          <p:cNvSpPr txBox="1">
            <a:spLocks noChangeArrowheads="1"/>
          </p:cNvSpPr>
          <p:nvPr/>
        </p:nvSpPr>
        <p:spPr bwMode="auto">
          <a:xfrm>
            <a:off x="6862764" y="1812925"/>
            <a:ext cx="2598737" cy="276999"/>
          </a:xfrm>
          <a:prstGeom prst="rect">
            <a:avLst/>
          </a:prstGeom>
          <a:noFill/>
          <a:ln w="9525">
            <a:noFill/>
            <a:miter lim="800000"/>
            <a:headEnd/>
            <a:tailEnd/>
          </a:ln>
        </p:spPr>
        <p:txBody>
          <a:bodyPr>
            <a:spAutoFit/>
          </a:bodyPr>
          <a:lstStyle/>
          <a:p>
            <a:pPr algn="ctr" eaLnBrk="1" hangingPunct="1">
              <a:defRPr/>
            </a:pPr>
            <a:r>
              <a:rPr lang="en-US" sz="1200" b="1" kern="0" dirty="0">
                <a:solidFill>
                  <a:sysClr val="windowText" lastClr="000000"/>
                </a:solidFill>
                <a:latin typeface="Arial" panose="020B0604020202020204" pitchFamily="34" charset="0"/>
                <a:cs typeface="Arial" panose="020B0604020202020204" pitchFamily="34" charset="0"/>
              </a:rPr>
              <a:t>Future state technology roadmap</a:t>
            </a:r>
          </a:p>
        </p:txBody>
      </p:sp>
      <p:sp>
        <p:nvSpPr>
          <p:cNvPr id="76819" name="SHP_217"/>
          <p:cNvSpPr txBox="1">
            <a:spLocks noChangeArrowheads="1"/>
          </p:cNvSpPr>
          <p:nvPr/>
        </p:nvSpPr>
        <p:spPr bwMode="auto">
          <a:xfrm>
            <a:off x="495300" y="840594"/>
            <a:ext cx="11174186"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indent="1588"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marL="0" lvl="1" indent="0" defTabSz="914400">
              <a:lnSpc>
                <a:spcPct val="90000"/>
              </a:lnSpc>
              <a:spcBef>
                <a:spcPts val="500"/>
              </a:spcBef>
              <a:buClr>
                <a:srgbClr val="000000"/>
              </a:buClr>
              <a:buNone/>
            </a:pPr>
            <a:r>
              <a:rPr lang="en-US" altLang="en-US" sz="2000" dirty="0">
                <a:latin typeface="+mn-lt"/>
              </a:rPr>
              <a:t>Clear understanding of current technology landscape is important to drive the future state technology transition plan – key to understand data flow and touch points.</a:t>
            </a:r>
          </a:p>
        </p:txBody>
      </p:sp>
      <p:graphicFrame>
        <p:nvGraphicFramePr>
          <p:cNvPr id="42" name="Table 41"/>
          <p:cNvGraphicFramePr>
            <a:graphicFrameLocks noGrp="1"/>
          </p:cNvGraphicFramePr>
          <p:nvPr>
            <p:extLst>
              <p:ext uri="{D42A27DB-BD31-4B8C-83A1-F6EECF244321}">
                <p14:modId xmlns:p14="http://schemas.microsoft.com/office/powerpoint/2010/main" val="2335294432"/>
              </p:ext>
            </p:extLst>
          </p:nvPr>
        </p:nvGraphicFramePr>
        <p:xfrm>
          <a:off x="5995988" y="4389438"/>
          <a:ext cx="5296126" cy="2114550"/>
        </p:xfrm>
        <a:graphic>
          <a:graphicData uri="http://schemas.openxmlformats.org/drawingml/2006/table">
            <a:tbl>
              <a:tblPr/>
              <a:tblGrid>
                <a:gridCol w="5296126"/>
              </a:tblGrid>
              <a:tr h="269648">
                <a:tc>
                  <a:txBody>
                    <a:bodyPr/>
                    <a:lstStyle/>
                    <a:p>
                      <a:pPr algn="ctr" fontAlgn="b"/>
                      <a:r>
                        <a:rPr lang="en-US" sz="1200" b="1" i="0" u="none" strike="noStrike" dirty="0" smtClean="0">
                          <a:solidFill>
                            <a:srgbClr val="FFFFFF"/>
                          </a:solidFill>
                          <a:latin typeface="Arial" panose="020B0604020202020204" pitchFamily="34" charset="0"/>
                          <a:cs typeface="Arial" panose="020B0604020202020204" pitchFamily="34" charset="0"/>
                        </a:rPr>
                        <a:t>Activities associated with this phase</a:t>
                      </a:r>
                      <a:endParaRPr lang="en-US" sz="1200" b="1" i="0" u="none" strike="noStrike" dirty="0">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28456">
                <a:tc>
                  <a:txBody>
                    <a:bodyPr/>
                    <a:lstStyle>
                      <a:defPPr>
                        <a:defRPr lang="en-US"/>
                      </a:defPPr>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dirty="0">
                          <a:solidFill>
                            <a:schemeClr val="tx1"/>
                          </a:solidFill>
                          <a:latin typeface="Arial" panose="020B0604020202020204" pitchFamily="34" charset="0"/>
                          <a:cs typeface="Arial" panose="020B0604020202020204" pitchFamily="34" charset="0"/>
                        </a:rPr>
                        <a:t>Determine &amp; Document PLM Strategy</a:t>
                      </a:r>
                    </a:p>
                  </a:txBody>
                  <a:tcPr marL="91447"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8456">
                <a:tc>
                  <a:txBody>
                    <a:bodyPr/>
                    <a:lstStyle>
                      <a:defPPr>
                        <a:defRPr lang="en-US"/>
                      </a:defPPr>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en-US" sz="1200" b="0" i="0" u="none" strike="noStrike" dirty="0" smtClean="0">
                          <a:solidFill>
                            <a:schemeClr val="tx1"/>
                          </a:solidFill>
                          <a:latin typeface="Arial" panose="020B0604020202020204" pitchFamily="34" charset="0"/>
                          <a:cs typeface="Arial" panose="020B0604020202020204" pitchFamily="34" charset="0"/>
                        </a:rPr>
                        <a:t>Map current tools used to manage the Engineering processes</a:t>
                      </a:r>
                      <a:endParaRPr lang="en-US" sz="1200" b="0" i="0" u="none" strike="noStrike" dirty="0">
                        <a:solidFill>
                          <a:schemeClr val="tx1"/>
                        </a:solidFill>
                        <a:latin typeface="Arial" panose="020B0604020202020204" pitchFamily="34" charset="0"/>
                        <a:cs typeface="Arial" panose="020B0604020202020204" pitchFamily="34" charset="0"/>
                      </a:endParaRPr>
                    </a:p>
                  </a:txBody>
                  <a:tcPr marL="91447"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9838">
                <a:tc>
                  <a:txBody>
                    <a:bodyPr/>
                    <a:lstStyle>
                      <a:defPPr>
                        <a:defRPr lang="en-US"/>
                      </a:defPPr>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indent="0" algn="l" defTabSz="914400" rtl="0" eaLnBrk="1" fontAlgn="b" latinLnBrk="0" hangingPunct="1"/>
                      <a:r>
                        <a:rPr lang="en-US" sz="1200" b="0" i="0" u="none" strike="noStrike" kern="1200" dirty="0" smtClean="0">
                          <a:solidFill>
                            <a:schemeClr val="tx1"/>
                          </a:solidFill>
                          <a:latin typeface="Arial" panose="020B0604020202020204" pitchFamily="34" charset="0"/>
                          <a:ea typeface="+mn-ea"/>
                          <a:cs typeface="Arial" panose="020B0604020202020204" pitchFamily="34" charset="0"/>
                        </a:rPr>
                        <a:t>Analyze the current tools landscape and recommend future state architecture to accomplish desirable efficiencies</a:t>
                      </a:r>
                    </a:p>
                  </a:txBody>
                  <a:tcPr marL="91447"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8456">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Identify root cause of process inefficiencies</a:t>
                      </a:r>
                      <a:endParaRPr kumimoji="0" lang="en-US" sz="1200" b="0" i="0" u="none" strike="noStrike" kern="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txBody>
                  <a:tcPr marL="91447"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2744">
                <a:tc>
                  <a:txBody>
                    <a:bodyPr/>
                    <a:lstStyle/>
                    <a:p>
                      <a:pPr algn="ctr" fontAlgn="b"/>
                      <a:r>
                        <a:rPr lang="en-US" sz="1200" b="1" i="0" u="none" strike="noStrike" dirty="0" smtClean="0">
                          <a:solidFill>
                            <a:schemeClr val="bg1"/>
                          </a:solidFill>
                          <a:latin typeface="Arial" panose="020B0604020202020204" pitchFamily="34" charset="0"/>
                          <a:cs typeface="Arial" panose="020B0604020202020204" pitchFamily="34" charset="0"/>
                        </a:rPr>
                        <a:t>Deliverables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225270">
                <a:tc>
                  <a:txBody>
                    <a:bodyPr/>
                    <a:lstStyle>
                      <a:defPPr>
                        <a:defRPr lang="en-US"/>
                      </a:defPPr>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ts val="0"/>
                        </a:spcBef>
                        <a:spcAft>
                          <a:spcPts val="60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Documented PLM vision, strategy, and objectives</a:t>
                      </a:r>
                    </a:p>
                  </a:txBody>
                  <a:tcPr marL="91447"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9838">
                <a:tc>
                  <a:txBody>
                    <a:bodyPr/>
                    <a:lstStyle>
                      <a:defPPr>
                        <a:defRPr lang="en-US"/>
                      </a:defPPr>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ts val="0"/>
                        </a:spcBef>
                        <a:spcAft>
                          <a:spcPts val="60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Identification of PLM gaps/issues /risks in relation to how other companies are successfully deploying PLM</a:t>
                      </a:r>
                    </a:p>
                  </a:txBody>
                  <a:tcPr marL="91447"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5" name="SHP_260"/>
          <p:cNvSpPr>
            <a:spLocks noGrp="1" noChangeArrowheads="1"/>
          </p:cNvSpPr>
          <p:nvPr>
            <p:ph type="title"/>
          </p:nvPr>
        </p:nvSpPr>
        <p:spPr bwMode="auto">
          <a:xfrm>
            <a:off x="393703" y="197533"/>
            <a:ext cx="9771064" cy="522287"/>
          </a:xfrm>
        </p:spPr>
        <p:txBody>
          <a:bodyPr>
            <a:noAutofit/>
          </a:bodyPr>
          <a:lstStyle/>
          <a:p>
            <a:r>
              <a:rPr lang="en-US" altLang="en-US" sz="2400" b="1" dirty="0">
                <a:solidFill>
                  <a:srgbClr val="92D050"/>
                </a:solidFill>
              </a:rPr>
              <a:t>Step 2d: Assess Current State - Engineering IT Applications Assessment</a:t>
            </a:r>
          </a:p>
        </p:txBody>
      </p:sp>
    </p:spTree>
    <p:extLst>
      <p:ext uri="{BB962C8B-B14F-4D97-AF65-F5344CB8AC3E}">
        <p14:creationId xmlns:p14="http://schemas.microsoft.com/office/powerpoint/2010/main" val="311338981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8"/>
          <p:cNvSpPr>
            <a:spLocks noChangeArrowheads="1"/>
          </p:cNvSpPr>
          <p:nvPr/>
        </p:nvSpPr>
        <p:spPr bwMode="gray">
          <a:xfrm>
            <a:off x="4957763" y="5375273"/>
            <a:ext cx="1592262" cy="285750"/>
          </a:xfrm>
          <a:prstGeom prst="rect">
            <a:avLst/>
          </a:prstGeom>
          <a:solidFill>
            <a:srgbClr val="002060"/>
          </a:solidFill>
          <a:ln>
            <a:solidFill>
              <a:srgbClr val="002060"/>
            </a:solidFill>
          </a:ln>
          <a:extLst/>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b="1">
              <a:solidFill>
                <a:schemeClr val="bg1"/>
              </a:solidFill>
            </a:endParaRPr>
          </a:p>
        </p:txBody>
      </p:sp>
      <p:sp>
        <p:nvSpPr>
          <p:cNvPr id="78852" name="SHP_217"/>
          <p:cNvSpPr txBox="1">
            <a:spLocks noChangeArrowheads="1"/>
          </p:cNvSpPr>
          <p:nvPr/>
        </p:nvSpPr>
        <p:spPr bwMode="auto">
          <a:xfrm>
            <a:off x="495299" y="797155"/>
            <a:ext cx="1133384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indent="1588"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marL="0" lvl="1">
              <a:buClr>
                <a:srgbClr val="000000"/>
              </a:buClr>
              <a:buNone/>
            </a:pPr>
            <a:r>
              <a:rPr lang="en-US" altLang="en-US" sz="2000" dirty="0">
                <a:latin typeface="+mn-lt"/>
              </a:rPr>
              <a:t>A clear understanding of the current organizational structure, governance, and the overall operating model for product development </a:t>
            </a:r>
            <a:r>
              <a:rPr lang="en-US" altLang="en-US" sz="2000" dirty="0" smtClean="0">
                <a:latin typeface="+mn-lt"/>
              </a:rPr>
              <a:t>leads </a:t>
            </a:r>
            <a:r>
              <a:rPr lang="en-US" altLang="en-US" sz="2000" dirty="0">
                <a:latin typeface="+mn-lt"/>
              </a:rPr>
              <a:t>to developing options for the future state.  Balancing flexibility and efficiency is critical in this exercise</a:t>
            </a:r>
            <a:r>
              <a:rPr lang="en-US" altLang="en-US" sz="1200" dirty="0">
                <a:solidFill>
                  <a:srgbClr val="000000"/>
                </a:solidFill>
              </a:rPr>
              <a:t>.</a:t>
            </a:r>
          </a:p>
        </p:txBody>
      </p:sp>
      <p:sp>
        <p:nvSpPr>
          <p:cNvPr id="78946" name="Rectangle 36"/>
          <p:cNvSpPr>
            <a:spLocks noChangeArrowheads="1"/>
          </p:cNvSpPr>
          <p:nvPr/>
        </p:nvSpPr>
        <p:spPr bwMode="gray">
          <a:xfrm>
            <a:off x="2031534" y="5497511"/>
            <a:ext cx="46952" cy="114300"/>
          </a:xfrm>
          <a:prstGeom prst="rect">
            <a:avLst/>
          </a:prstGeom>
          <a:solidFill>
            <a:schemeClr val="tx2"/>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800" b="1">
              <a:solidFill>
                <a:schemeClr val="bg1"/>
              </a:solidFill>
            </a:endParaRPr>
          </a:p>
        </p:txBody>
      </p:sp>
      <p:sp>
        <p:nvSpPr>
          <p:cNvPr id="78947" name="Rectangle 37"/>
          <p:cNvSpPr>
            <a:spLocks noChangeArrowheads="1"/>
          </p:cNvSpPr>
          <p:nvPr/>
        </p:nvSpPr>
        <p:spPr bwMode="gray">
          <a:xfrm>
            <a:off x="1893880" y="4799011"/>
            <a:ext cx="46952" cy="114300"/>
          </a:xfrm>
          <a:prstGeom prst="rect">
            <a:avLst/>
          </a:prstGeom>
          <a:solidFill>
            <a:schemeClr val="tx2"/>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800" b="1">
              <a:solidFill>
                <a:schemeClr val="bg1"/>
              </a:solidFill>
            </a:endParaRPr>
          </a:p>
        </p:txBody>
      </p:sp>
      <p:sp>
        <p:nvSpPr>
          <p:cNvPr id="39" name="Rectangle 38"/>
          <p:cNvSpPr/>
          <p:nvPr/>
        </p:nvSpPr>
        <p:spPr bwMode="gray">
          <a:xfrm>
            <a:off x="1890714" y="4691061"/>
            <a:ext cx="509587" cy="228600"/>
          </a:xfrm>
          <a:prstGeom prst="rect">
            <a:avLst/>
          </a:prstGeom>
          <a:solidFill>
            <a:schemeClr val="accent3">
              <a:lumMod val="85000"/>
            </a:schemeClr>
          </a:solidFill>
          <a:ln w="12700" cap="rnd" algn="ctr">
            <a:noFill/>
            <a:miter lim="800000"/>
            <a:headEnd/>
            <a:tailEnd/>
          </a:ln>
        </p:spPr>
        <p:txBody>
          <a:bodyPr lIns="0" tIns="0" rIns="0" bIns="0" anchor="ctr" anchorCtr="1"/>
          <a:lstStyle/>
          <a:p>
            <a:pPr algn="ctr">
              <a:lnSpc>
                <a:spcPct val="106000"/>
              </a:lnSpc>
              <a:defRPr/>
            </a:pPr>
            <a:r>
              <a:rPr lang="en-US" sz="800" b="1" dirty="0">
                <a:solidFill>
                  <a:schemeClr val="bg1"/>
                </a:solidFill>
                <a:cs typeface="Arial" charset="0"/>
              </a:rPr>
              <a:t>Corporate</a:t>
            </a:r>
          </a:p>
        </p:txBody>
      </p:sp>
      <p:sp>
        <p:nvSpPr>
          <p:cNvPr id="40" name="Rectangle 39"/>
          <p:cNvSpPr/>
          <p:nvPr/>
        </p:nvSpPr>
        <p:spPr bwMode="gray">
          <a:xfrm>
            <a:off x="2027239" y="5008561"/>
            <a:ext cx="511175" cy="228600"/>
          </a:xfrm>
          <a:prstGeom prst="rect">
            <a:avLst/>
          </a:prstGeom>
          <a:solidFill>
            <a:schemeClr val="accent3">
              <a:lumMod val="85000"/>
            </a:schemeClr>
          </a:solidFill>
          <a:ln w="12700" cap="rnd" algn="ctr">
            <a:noFill/>
            <a:miter lim="800000"/>
            <a:headEnd/>
            <a:tailEnd/>
          </a:ln>
        </p:spPr>
        <p:txBody>
          <a:bodyPr lIns="0" tIns="0" rIns="0" bIns="0" anchor="ctr" anchorCtr="1"/>
          <a:lstStyle/>
          <a:p>
            <a:pPr algn="ctr">
              <a:lnSpc>
                <a:spcPct val="106000"/>
              </a:lnSpc>
              <a:defRPr/>
            </a:pPr>
            <a:r>
              <a:rPr lang="en-US" sz="800" b="1" dirty="0">
                <a:solidFill>
                  <a:schemeClr val="bg1"/>
                </a:solidFill>
                <a:cs typeface="Arial" charset="0"/>
              </a:rPr>
              <a:t>E&amp;S</a:t>
            </a:r>
          </a:p>
        </p:txBody>
      </p:sp>
      <p:sp>
        <p:nvSpPr>
          <p:cNvPr id="41" name="Rectangle 40"/>
          <p:cNvSpPr/>
          <p:nvPr/>
        </p:nvSpPr>
        <p:spPr bwMode="gray">
          <a:xfrm>
            <a:off x="2027239" y="5383211"/>
            <a:ext cx="511175" cy="228600"/>
          </a:xfrm>
          <a:prstGeom prst="rect">
            <a:avLst/>
          </a:prstGeom>
          <a:solidFill>
            <a:schemeClr val="accent3">
              <a:lumMod val="85000"/>
            </a:schemeClr>
          </a:solidFill>
          <a:ln w="12700" cap="rnd" algn="ctr">
            <a:noFill/>
            <a:miter lim="800000"/>
            <a:headEnd/>
            <a:tailEnd/>
          </a:ln>
        </p:spPr>
        <p:txBody>
          <a:bodyPr lIns="0" tIns="0" rIns="0" bIns="0" anchor="ctr" anchorCtr="1"/>
          <a:lstStyle/>
          <a:p>
            <a:pPr algn="ctr">
              <a:lnSpc>
                <a:spcPct val="106000"/>
              </a:lnSpc>
              <a:defRPr/>
            </a:pPr>
            <a:r>
              <a:rPr lang="en-US" sz="800" b="1" dirty="0">
                <a:solidFill>
                  <a:schemeClr val="bg1"/>
                </a:solidFill>
                <a:cs typeface="Arial" charset="0"/>
              </a:rPr>
              <a:t>IDI</a:t>
            </a:r>
          </a:p>
        </p:txBody>
      </p:sp>
      <p:sp>
        <p:nvSpPr>
          <p:cNvPr id="78951" name="Rectangle 41"/>
          <p:cNvSpPr>
            <a:spLocks noChangeArrowheads="1"/>
          </p:cNvSpPr>
          <p:nvPr/>
        </p:nvSpPr>
        <p:spPr bwMode="gray">
          <a:xfrm>
            <a:off x="2258607" y="5726111"/>
            <a:ext cx="509993" cy="228600"/>
          </a:xfrm>
          <a:prstGeom prst="rect">
            <a:avLst/>
          </a:prstGeom>
          <a:solidFill>
            <a:srgbClr val="92D050"/>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0" tIns="0" rIns="0" b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800" b="1">
                <a:solidFill>
                  <a:schemeClr val="bg1"/>
                </a:solidFill>
              </a:rPr>
              <a:t>LMS</a:t>
            </a:r>
          </a:p>
        </p:txBody>
      </p:sp>
      <p:sp>
        <p:nvSpPr>
          <p:cNvPr id="43" name="Rectangle 42"/>
          <p:cNvSpPr/>
          <p:nvPr/>
        </p:nvSpPr>
        <p:spPr bwMode="gray">
          <a:xfrm>
            <a:off x="2259014" y="6030911"/>
            <a:ext cx="509587" cy="228600"/>
          </a:xfrm>
          <a:prstGeom prst="rect">
            <a:avLst/>
          </a:prstGeom>
          <a:solidFill>
            <a:schemeClr val="accent3">
              <a:lumMod val="85000"/>
            </a:schemeClr>
          </a:solidFill>
          <a:ln w="12700" cap="rnd" algn="ctr">
            <a:noFill/>
            <a:miter lim="800000"/>
            <a:headEnd/>
            <a:tailEnd/>
          </a:ln>
        </p:spPr>
        <p:txBody>
          <a:bodyPr lIns="0" tIns="0" rIns="0" bIns="0" anchor="ctr" anchorCtr="1"/>
          <a:lstStyle/>
          <a:p>
            <a:pPr algn="ctr">
              <a:lnSpc>
                <a:spcPct val="106000"/>
              </a:lnSpc>
              <a:defRPr/>
            </a:pPr>
            <a:r>
              <a:rPr lang="en-US" sz="800" b="1" dirty="0">
                <a:solidFill>
                  <a:schemeClr val="bg1"/>
                </a:solidFill>
                <a:cs typeface="Arial" charset="0"/>
              </a:rPr>
              <a:t>Services</a:t>
            </a:r>
          </a:p>
        </p:txBody>
      </p:sp>
      <p:cxnSp>
        <p:nvCxnSpPr>
          <p:cNvPr id="78953" name="Elbow Connector 43"/>
          <p:cNvCxnSpPr>
            <a:cxnSpLocks noChangeShapeType="1"/>
            <a:stCxn id="78947" idx="2"/>
            <a:endCxn id="40" idx="1"/>
          </p:cNvCxnSpPr>
          <p:nvPr/>
        </p:nvCxnSpPr>
        <p:spPr bwMode="auto">
          <a:xfrm rot="16200000" flipH="1">
            <a:off x="1867766" y="4962900"/>
            <a:ext cx="209550" cy="110371"/>
          </a:xfrm>
          <a:prstGeom prst="bentConnector2">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78954" name="Straight Arrow Connector 44"/>
          <p:cNvCxnSpPr>
            <a:cxnSpLocks noChangeShapeType="1"/>
            <a:stCxn id="40" idx="2"/>
            <a:endCxn id="41" idx="0"/>
          </p:cNvCxnSpPr>
          <p:nvPr/>
        </p:nvCxnSpPr>
        <p:spPr bwMode="auto">
          <a:xfrm>
            <a:off x="2282723" y="5237161"/>
            <a:ext cx="0" cy="146050"/>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78955" name="Elbow Connector 45"/>
          <p:cNvCxnSpPr>
            <a:cxnSpLocks noChangeShapeType="1"/>
            <a:stCxn id="78946" idx="2"/>
            <a:endCxn id="78951" idx="1"/>
          </p:cNvCxnSpPr>
          <p:nvPr/>
        </p:nvCxnSpPr>
        <p:spPr bwMode="auto">
          <a:xfrm rot="16200000" flipH="1">
            <a:off x="2042509" y="5624311"/>
            <a:ext cx="228600" cy="203599"/>
          </a:xfrm>
          <a:prstGeom prst="bentConnector2">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78956" name="Elbow Connector 46"/>
          <p:cNvCxnSpPr>
            <a:cxnSpLocks noChangeShapeType="1"/>
            <a:stCxn id="78946" idx="2"/>
            <a:endCxn id="43" idx="1"/>
          </p:cNvCxnSpPr>
          <p:nvPr/>
        </p:nvCxnSpPr>
        <p:spPr bwMode="auto">
          <a:xfrm rot="16200000" flipH="1">
            <a:off x="1890108" y="5776711"/>
            <a:ext cx="533400" cy="203599"/>
          </a:xfrm>
          <a:prstGeom prst="bentConnector2">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76" name="TextBox 75"/>
          <p:cNvSpPr txBox="1"/>
          <p:nvPr/>
        </p:nvSpPr>
        <p:spPr>
          <a:xfrm>
            <a:off x="1612901" y="4287837"/>
            <a:ext cx="1235075" cy="433387"/>
          </a:xfrm>
          <a:prstGeom prst="rect">
            <a:avLst/>
          </a:prstGeom>
        </p:spPr>
        <p:txBody>
          <a:bodyPr>
            <a:spAutoFit/>
          </a:bodyPr>
          <a:lstStyle/>
          <a:p>
            <a:pPr marL="1588" algn="ctr">
              <a:lnSpc>
                <a:spcPct val="106000"/>
              </a:lnSpc>
              <a:spcBef>
                <a:spcPct val="80000"/>
              </a:spcBef>
              <a:buClr>
                <a:srgbClr val="000000"/>
              </a:buClr>
              <a:defRPr/>
            </a:pPr>
            <a:r>
              <a:rPr lang="en-US" sz="1050" b="1" dirty="0">
                <a:solidFill>
                  <a:srgbClr val="000000"/>
                </a:solidFill>
                <a:cs typeface="Arial" charset="0"/>
              </a:rPr>
              <a:t>Regional Model by PBU</a:t>
            </a:r>
          </a:p>
        </p:txBody>
      </p:sp>
      <p:sp>
        <p:nvSpPr>
          <p:cNvPr id="77" name="TextBox 76"/>
          <p:cNvSpPr txBox="1"/>
          <p:nvPr/>
        </p:nvSpPr>
        <p:spPr>
          <a:xfrm>
            <a:off x="3422651" y="4287837"/>
            <a:ext cx="1184275" cy="433387"/>
          </a:xfrm>
          <a:prstGeom prst="rect">
            <a:avLst/>
          </a:prstGeom>
        </p:spPr>
        <p:txBody>
          <a:bodyPr>
            <a:spAutoFit/>
          </a:bodyPr>
          <a:lstStyle/>
          <a:p>
            <a:pPr marL="1588" algn="ctr">
              <a:lnSpc>
                <a:spcPct val="106000"/>
              </a:lnSpc>
              <a:spcBef>
                <a:spcPct val="80000"/>
              </a:spcBef>
              <a:buClr>
                <a:srgbClr val="000000"/>
              </a:buClr>
              <a:defRPr/>
            </a:pPr>
            <a:r>
              <a:rPr lang="en-US" sz="1050" b="1" dirty="0">
                <a:solidFill>
                  <a:srgbClr val="000000"/>
                </a:solidFill>
                <a:cs typeface="Arial" charset="0"/>
              </a:rPr>
              <a:t>Global Model by PBU and OE</a:t>
            </a:r>
          </a:p>
        </p:txBody>
      </p:sp>
      <p:sp>
        <p:nvSpPr>
          <p:cNvPr id="79" name="TextBox 78"/>
          <p:cNvSpPr txBox="1"/>
          <p:nvPr/>
        </p:nvSpPr>
        <p:spPr>
          <a:xfrm>
            <a:off x="5016501" y="4287837"/>
            <a:ext cx="1350963" cy="433387"/>
          </a:xfrm>
          <a:prstGeom prst="rect">
            <a:avLst/>
          </a:prstGeom>
        </p:spPr>
        <p:txBody>
          <a:bodyPr>
            <a:spAutoFit/>
          </a:bodyPr>
          <a:lstStyle/>
          <a:p>
            <a:pPr marL="1588" algn="ctr">
              <a:lnSpc>
                <a:spcPct val="106000"/>
              </a:lnSpc>
              <a:spcBef>
                <a:spcPct val="80000"/>
              </a:spcBef>
              <a:buClr>
                <a:srgbClr val="000000"/>
              </a:buClr>
              <a:defRPr/>
            </a:pPr>
            <a:r>
              <a:rPr lang="en-US" sz="1050" b="1" dirty="0">
                <a:solidFill>
                  <a:srgbClr val="000000"/>
                </a:solidFill>
                <a:cs typeface="Arial" charset="0"/>
              </a:rPr>
              <a:t>Vertical Global Model by OE</a:t>
            </a:r>
          </a:p>
        </p:txBody>
      </p:sp>
      <p:sp>
        <p:nvSpPr>
          <p:cNvPr id="80" name="Left-Right Arrow 79"/>
          <p:cNvSpPr/>
          <p:nvPr/>
        </p:nvSpPr>
        <p:spPr bwMode="gray">
          <a:xfrm>
            <a:off x="2001838" y="6330948"/>
            <a:ext cx="4489450" cy="406400"/>
          </a:xfrm>
          <a:prstGeom prst="leftRightArrow">
            <a:avLst/>
          </a:prstGeom>
          <a:solidFill>
            <a:srgbClr val="92D050"/>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spcBef>
                <a:spcPts val="300"/>
              </a:spcBef>
              <a:defRPr/>
            </a:pPr>
            <a:endParaRPr lang="en-US" sz="900" dirty="0">
              <a:solidFill>
                <a:schemeClr val="bg1"/>
              </a:solidFill>
              <a:ea typeface="Times"/>
              <a:cs typeface="Times New Roman"/>
            </a:endParaRPr>
          </a:p>
        </p:txBody>
      </p:sp>
      <p:sp>
        <p:nvSpPr>
          <p:cNvPr id="78858" name="TextBox 80"/>
          <p:cNvSpPr txBox="1">
            <a:spLocks noChangeArrowheads="1"/>
          </p:cNvSpPr>
          <p:nvPr/>
        </p:nvSpPr>
        <p:spPr bwMode="auto">
          <a:xfrm>
            <a:off x="2120901" y="6405561"/>
            <a:ext cx="1954213" cy="22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8">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buClr>
                <a:srgbClr val="000000"/>
              </a:buClr>
              <a:buSzTx/>
              <a:buFontTx/>
              <a:buNone/>
            </a:pPr>
            <a:r>
              <a:rPr lang="en-US" altLang="en-US" sz="900">
                <a:solidFill>
                  <a:schemeClr val="bg1"/>
                </a:solidFill>
              </a:rPr>
              <a:t>Regionalized</a:t>
            </a:r>
            <a:endParaRPr lang="en-US" altLang="en-US" sz="1000">
              <a:solidFill>
                <a:schemeClr val="bg1"/>
              </a:solidFill>
            </a:endParaRPr>
          </a:p>
        </p:txBody>
      </p:sp>
      <p:sp>
        <p:nvSpPr>
          <p:cNvPr id="78859" name="TextBox 81"/>
          <p:cNvSpPr txBox="1">
            <a:spLocks noChangeArrowheads="1"/>
          </p:cNvSpPr>
          <p:nvPr/>
        </p:nvSpPr>
        <p:spPr bwMode="auto">
          <a:xfrm>
            <a:off x="4052888" y="6413499"/>
            <a:ext cx="2195512"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8">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r" eaLnBrk="1" hangingPunct="1">
              <a:buClr>
                <a:srgbClr val="000000"/>
              </a:buClr>
              <a:buSzTx/>
              <a:buFontTx/>
              <a:buNone/>
            </a:pPr>
            <a:r>
              <a:rPr lang="en-US" altLang="en-US" sz="900">
                <a:solidFill>
                  <a:schemeClr val="bg1"/>
                </a:solidFill>
              </a:rPr>
              <a:t>Vertically Aligned</a:t>
            </a:r>
          </a:p>
        </p:txBody>
      </p:sp>
      <p:grpSp>
        <p:nvGrpSpPr>
          <p:cNvPr id="78860" name="Group 82"/>
          <p:cNvGrpSpPr>
            <a:grpSpLocks/>
          </p:cNvGrpSpPr>
          <p:nvPr/>
        </p:nvGrpSpPr>
        <p:grpSpPr bwMode="auto">
          <a:xfrm>
            <a:off x="3201988" y="1649182"/>
            <a:ext cx="2298700" cy="2147888"/>
            <a:chOff x="-2848973" y="2822121"/>
            <a:chExt cx="2414084" cy="2253252"/>
          </a:xfrm>
        </p:grpSpPr>
        <p:sp>
          <p:nvSpPr>
            <p:cNvPr id="84" name="Hexagon 83"/>
            <p:cNvSpPr/>
            <p:nvPr/>
          </p:nvSpPr>
          <p:spPr>
            <a:xfrm>
              <a:off x="-2103742" y="2822121"/>
              <a:ext cx="926955" cy="751084"/>
            </a:xfrm>
            <a:prstGeom prst="hexagon">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spcBef>
                  <a:spcPts val="300"/>
                </a:spcBef>
                <a:defRPr/>
              </a:pPr>
              <a:r>
                <a:rPr lang="en-US" sz="800" dirty="0">
                  <a:solidFill>
                    <a:srgbClr val="000000"/>
                  </a:solidFill>
                  <a:ea typeface="Times"/>
                  <a:cs typeface="Times New Roman"/>
                </a:rPr>
                <a:t>Governance </a:t>
              </a:r>
              <a:br>
                <a:rPr lang="en-US" sz="800" dirty="0">
                  <a:solidFill>
                    <a:srgbClr val="000000"/>
                  </a:solidFill>
                  <a:ea typeface="Times"/>
                  <a:cs typeface="Times New Roman"/>
                </a:rPr>
              </a:br>
              <a:r>
                <a:rPr lang="en-US" sz="800" dirty="0">
                  <a:solidFill>
                    <a:srgbClr val="000000"/>
                  </a:solidFill>
                  <a:ea typeface="Times"/>
                  <a:cs typeface="Times New Roman"/>
                </a:rPr>
                <a:t>and leadership</a:t>
              </a:r>
              <a:endParaRPr lang="en-US" sz="900" dirty="0">
                <a:solidFill>
                  <a:srgbClr val="000000"/>
                </a:solidFill>
                <a:ea typeface="Times"/>
                <a:cs typeface="Times New Roman"/>
              </a:endParaRPr>
            </a:p>
          </p:txBody>
        </p:sp>
        <p:sp>
          <p:nvSpPr>
            <p:cNvPr id="85" name="Hexagon 84"/>
            <p:cNvSpPr/>
            <p:nvPr/>
          </p:nvSpPr>
          <p:spPr>
            <a:xfrm>
              <a:off x="-2848973" y="3186839"/>
              <a:ext cx="926955" cy="751083"/>
            </a:xfrm>
            <a:prstGeom prst="hexagon">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spcBef>
                  <a:spcPts val="300"/>
                </a:spcBef>
                <a:defRPr/>
              </a:pPr>
              <a:r>
                <a:rPr lang="en-US" sz="800" dirty="0">
                  <a:solidFill>
                    <a:srgbClr val="000000"/>
                  </a:solidFill>
                  <a:ea typeface="Times"/>
                  <a:cs typeface="Times New Roman"/>
                </a:rPr>
                <a:t>Systems and </a:t>
              </a:r>
              <a:br>
                <a:rPr lang="en-US" sz="800" dirty="0">
                  <a:solidFill>
                    <a:srgbClr val="000000"/>
                  </a:solidFill>
                  <a:ea typeface="Times"/>
                  <a:cs typeface="Times New Roman"/>
                </a:rPr>
              </a:br>
              <a:r>
                <a:rPr lang="en-US" sz="800" dirty="0">
                  <a:solidFill>
                    <a:srgbClr val="000000"/>
                  </a:solidFill>
                  <a:ea typeface="Times"/>
                  <a:cs typeface="Times New Roman"/>
                </a:rPr>
                <a:t>processes</a:t>
              </a:r>
              <a:endParaRPr lang="en-US" sz="900" dirty="0">
                <a:solidFill>
                  <a:srgbClr val="000000"/>
                </a:solidFill>
                <a:ea typeface="Times"/>
                <a:cs typeface="Times New Roman"/>
              </a:endParaRPr>
            </a:p>
          </p:txBody>
        </p:sp>
        <p:sp>
          <p:nvSpPr>
            <p:cNvPr id="86" name="Hexagon 85"/>
            <p:cNvSpPr/>
            <p:nvPr/>
          </p:nvSpPr>
          <p:spPr>
            <a:xfrm>
              <a:off x="-2848973" y="3929595"/>
              <a:ext cx="926955" cy="749418"/>
            </a:xfrm>
            <a:prstGeom prst="hexagon">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spcBef>
                  <a:spcPts val="300"/>
                </a:spcBef>
                <a:defRPr/>
              </a:pPr>
              <a:r>
                <a:rPr lang="en-US" sz="800" dirty="0">
                  <a:solidFill>
                    <a:srgbClr val="000000"/>
                  </a:solidFill>
                  <a:ea typeface="Times"/>
                  <a:cs typeface="Times New Roman"/>
                </a:rPr>
                <a:t>Strategy</a:t>
              </a:r>
              <a:endParaRPr lang="en-US" sz="900" dirty="0">
                <a:solidFill>
                  <a:srgbClr val="000000"/>
                </a:solidFill>
                <a:ea typeface="Times"/>
                <a:cs typeface="Times New Roman"/>
              </a:endParaRPr>
            </a:p>
          </p:txBody>
        </p:sp>
        <p:sp>
          <p:nvSpPr>
            <p:cNvPr id="87" name="Hexagon 86"/>
            <p:cNvSpPr/>
            <p:nvPr/>
          </p:nvSpPr>
          <p:spPr>
            <a:xfrm>
              <a:off x="-2103742" y="3566544"/>
              <a:ext cx="926955" cy="751083"/>
            </a:xfrm>
            <a:prstGeom prst="hexag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spcBef>
                  <a:spcPts val="300"/>
                </a:spcBef>
                <a:defRPr/>
              </a:pPr>
              <a:r>
                <a:rPr lang="en-US" sz="800" dirty="0">
                  <a:solidFill>
                    <a:srgbClr val="000000"/>
                  </a:solidFill>
                  <a:ea typeface="Times"/>
                  <a:cs typeface="Times New Roman"/>
                </a:rPr>
                <a:t>Organization</a:t>
              </a:r>
              <a:endParaRPr lang="en-US" sz="900" dirty="0">
                <a:solidFill>
                  <a:srgbClr val="000000"/>
                </a:solidFill>
                <a:ea typeface="Times"/>
                <a:cs typeface="Times New Roman"/>
              </a:endParaRPr>
            </a:p>
          </p:txBody>
        </p:sp>
        <p:sp>
          <p:nvSpPr>
            <p:cNvPr id="88" name="Hexagon 87"/>
            <p:cNvSpPr/>
            <p:nvPr/>
          </p:nvSpPr>
          <p:spPr>
            <a:xfrm>
              <a:off x="-2110411" y="4324289"/>
              <a:ext cx="928623" cy="751084"/>
            </a:xfrm>
            <a:prstGeom prst="hexagon">
              <a:avLst/>
            </a:prstGeom>
            <a:solidFill>
              <a:srgbClr val="92D050"/>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spcBef>
                  <a:spcPts val="300"/>
                </a:spcBef>
                <a:defRPr/>
              </a:pPr>
              <a:r>
                <a:rPr lang="en-US" sz="900" dirty="0">
                  <a:solidFill>
                    <a:srgbClr val="FFFFFF"/>
                  </a:solidFill>
                  <a:ea typeface="Times"/>
                  <a:cs typeface="Times New Roman"/>
                </a:rPr>
                <a:t>Structure</a:t>
              </a:r>
            </a:p>
          </p:txBody>
        </p:sp>
        <p:sp>
          <p:nvSpPr>
            <p:cNvPr id="89" name="Hexagon 88"/>
            <p:cNvSpPr/>
            <p:nvPr/>
          </p:nvSpPr>
          <p:spPr>
            <a:xfrm>
              <a:off x="-1361844" y="3186839"/>
              <a:ext cx="926955" cy="751083"/>
            </a:xfrm>
            <a:prstGeom prst="hexagon">
              <a:avLst/>
            </a:prstGeom>
            <a:solidFill>
              <a:srgbClr val="00206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spcBef>
                  <a:spcPts val="300"/>
                </a:spcBef>
                <a:defRPr/>
              </a:pPr>
              <a:r>
                <a:rPr lang="en-US" sz="800" dirty="0">
                  <a:solidFill>
                    <a:schemeClr val="bg1"/>
                  </a:solidFill>
                  <a:ea typeface="Times"/>
                  <a:cs typeface="Times New Roman"/>
                </a:rPr>
                <a:t>Clearly </a:t>
              </a:r>
              <a:br>
                <a:rPr lang="en-US" sz="800" dirty="0">
                  <a:solidFill>
                    <a:schemeClr val="bg1"/>
                  </a:solidFill>
                  <a:ea typeface="Times"/>
                  <a:cs typeface="Times New Roman"/>
                </a:rPr>
              </a:br>
              <a:r>
                <a:rPr lang="en-US" sz="800" dirty="0">
                  <a:solidFill>
                    <a:schemeClr val="bg1"/>
                  </a:solidFill>
                  <a:ea typeface="Times"/>
                  <a:cs typeface="Times New Roman"/>
                </a:rPr>
                <a:t>define roles</a:t>
              </a:r>
              <a:endParaRPr lang="en-US" sz="900" dirty="0">
                <a:solidFill>
                  <a:schemeClr val="bg1"/>
                </a:solidFill>
                <a:ea typeface="Times"/>
                <a:cs typeface="Times New Roman"/>
              </a:endParaRPr>
            </a:p>
          </p:txBody>
        </p:sp>
        <p:sp>
          <p:nvSpPr>
            <p:cNvPr id="90" name="Hexagon 89"/>
            <p:cNvSpPr/>
            <p:nvPr/>
          </p:nvSpPr>
          <p:spPr>
            <a:xfrm>
              <a:off x="-1361844" y="3952911"/>
              <a:ext cx="926955" cy="751083"/>
            </a:xfrm>
            <a:prstGeom prst="hexag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spcBef>
                  <a:spcPts val="300"/>
                </a:spcBef>
                <a:defRPr/>
              </a:pPr>
              <a:r>
                <a:rPr lang="en-US" sz="800" dirty="0">
                  <a:solidFill>
                    <a:srgbClr val="000000"/>
                  </a:solidFill>
                  <a:ea typeface="Times"/>
                  <a:cs typeface="Times New Roman"/>
                </a:rPr>
                <a:t>Performance</a:t>
              </a:r>
              <a:br>
                <a:rPr lang="en-US" sz="800" dirty="0">
                  <a:solidFill>
                    <a:srgbClr val="000000"/>
                  </a:solidFill>
                  <a:ea typeface="Times"/>
                  <a:cs typeface="Times New Roman"/>
                </a:rPr>
              </a:br>
              <a:r>
                <a:rPr lang="en-US" sz="800" dirty="0">
                  <a:solidFill>
                    <a:srgbClr val="000000"/>
                  </a:solidFill>
                  <a:ea typeface="Times"/>
                  <a:cs typeface="Times New Roman"/>
                </a:rPr>
                <a:t>metrics</a:t>
              </a:r>
              <a:endParaRPr lang="en-US" sz="900" dirty="0">
                <a:solidFill>
                  <a:srgbClr val="000000"/>
                </a:solidFill>
                <a:ea typeface="Times"/>
                <a:cs typeface="Times New Roman"/>
              </a:endParaRPr>
            </a:p>
          </p:txBody>
        </p:sp>
      </p:grpSp>
      <p:cxnSp>
        <p:nvCxnSpPr>
          <p:cNvPr id="78861" name="Straight Connector 90"/>
          <p:cNvCxnSpPr>
            <a:cxnSpLocks noChangeShapeType="1"/>
            <a:stCxn id="88" idx="2"/>
          </p:cNvCxnSpPr>
          <p:nvPr/>
        </p:nvCxnSpPr>
        <p:spPr bwMode="auto">
          <a:xfrm flipH="1">
            <a:off x="2141538" y="3797071"/>
            <a:ext cx="1943100" cy="407987"/>
          </a:xfrm>
          <a:prstGeom prst="line">
            <a:avLst/>
          </a:prstGeom>
          <a:noFill/>
          <a:ln w="12700" algn="ctr">
            <a:solidFill>
              <a:srgbClr val="002060"/>
            </a:solidFill>
            <a:round/>
            <a:headEnd/>
            <a:tailEnd/>
          </a:ln>
          <a:extLst>
            <a:ext uri="{909E8E84-426E-40DD-AFC4-6F175D3DCCD1}">
              <a14:hiddenFill xmlns:a14="http://schemas.microsoft.com/office/drawing/2010/main">
                <a:noFill/>
              </a14:hiddenFill>
            </a:ext>
          </a:extLst>
        </p:spPr>
      </p:cxnSp>
      <p:cxnSp>
        <p:nvCxnSpPr>
          <p:cNvPr id="78862" name="Straight Connector 91"/>
          <p:cNvCxnSpPr>
            <a:cxnSpLocks noChangeShapeType="1"/>
            <a:stCxn id="88" idx="2"/>
          </p:cNvCxnSpPr>
          <p:nvPr/>
        </p:nvCxnSpPr>
        <p:spPr bwMode="auto">
          <a:xfrm>
            <a:off x="4610101" y="3797071"/>
            <a:ext cx="1878013" cy="407987"/>
          </a:xfrm>
          <a:prstGeom prst="line">
            <a:avLst/>
          </a:prstGeom>
          <a:noFill/>
          <a:ln w="12700" algn="ctr">
            <a:solidFill>
              <a:srgbClr val="002060"/>
            </a:solidFill>
            <a:round/>
            <a:headEnd/>
            <a:tailEnd/>
          </a:ln>
          <a:extLst>
            <a:ext uri="{909E8E84-426E-40DD-AFC4-6F175D3DCCD1}">
              <a14:hiddenFill xmlns:a14="http://schemas.microsoft.com/office/drawing/2010/main">
                <a:noFill/>
              </a14:hiddenFill>
            </a:ext>
          </a:extLst>
        </p:spPr>
      </p:cxnSp>
      <p:cxnSp>
        <p:nvCxnSpPr>
          <p:cNvPr id="93" name="Straight Connector 92"/>
          <p:cNvCxnSpPr>
            <a:stCxn id="89" idx="2"/>
          </p:cNvCxnSpPr>
          <p:nvPr/>
        </p:nvCxnSpPr>
        <p:spPr>
          <a:xfrm flipV="1">
            <a:off x="5321300" y="1649183"/>
            <a:ext cx="2082800" cy="347663"/>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90" idx="2"/>
          </p:cNvCxnSpPr>
          <p:nvPr/>
        </p:nvCxnSpPr>
        <p:spPr>
          <a:xfrm>
            <a:off x="5321300" y="2727095"/>
            <a:ext cx="2082800" cy="1395412"/>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95" name="Group 94"/>
          <p:cNvGrpSpPr/>
          <p:nvPr/>
        </p:nvGrpSpPr>
        <p:grpSpPr>
          <a:xfrm>
            <a:off x="7542143" y="1631161"/>
            <a:ext cx="1280160" cy="1234440"/>
            <a:chOff x="6031788" y="1683779"/>
            <a:chExt cx="1280160" cy="1234440"/>
          </a:xfrm>
          <a:solidFill>
            <a:srgbClr val="002060"/>
          </a:solidFill>
        </p:grpSpPr>
        <p:sp>
          <p:nvSpPr>
            <p:cNvPr id="96" name="Rectangle 3"/>
            <p:cNvSpPr>
              <a:spLocks noChangeArrowheads="1"/>
            </p:cNvSpPr>
            <p:nvPr/>
          </p:nvSpPr>
          <p:spPr bwMode="gray">
            <a:xfrm>
              <a:off x="6031788" y="1683779"/>
              <a:ext cx="1280160" cy="1234440"/>
            </a:xfrm>
            <a:prstGeom prst="rect">
              <a:avLst/>
            </a:prstGeom>
            <a:grpFill/>
            <a:ln w="9525">
              <a:solidFill>
                <a:srgbClr val="002060"/>
              </a:solidFill>
              <a:miter lim="800000"/>
              <a:headEnd/>
              <a:tailEnd/>
            </a:ln>
          </p:spPr>
          <p:txBody>
            <a:bodyPr lIns="45720" rIns="45720"/>
            <a:lstStyle/>
            <a:p>
              <a:pPr algn="ctr" eaLnBrk="1" hangingPunct="1">
                <a:defRPr/>
              </a:pPr>
              <a:r>
                <a:rPr lang="en-US" sz="1000" dirty="0">
                  <a:solidFill>
                    <a:schemeClr val="bg1"/>
                  </a:solidFill>
                </a:rPr>
                <a:t>Competency/Skills  Model Definitions</a:t>
              </a:r>
            </a:p>
            <a:p>
              <a:pPr algn="ctr" eaLnBrk="1" hangingPunct="1">
                <a:defRPr/>
              </a:pPr>
              <a:endParaRPr lang="en-US" sz="1000" dirty="0">
                <a:solidFill>
                  <a:schemeClr val="bg1"/>
                </a:solidFill>
              </a:endParaRPr>
            </a:p>
            <a:p>
              <a:pPr algn="ctr" eaLnBrk="1" hangingPunct="1">
                <a:defRPr/>
              </a:pPr>
              <a:endParaRPr lang="en-US" sz="1000" dirty="0">
                <a:solidFill>
                  <a:schemeClr val="bg1"/>
                </a:solidFill>
              </a:endParaRPr>
            </a:p>
            <a:p>
              <a:pPr algn="ctr" eaLnBrk="1" hangingPunct="1">
                <a:defRPr/>
              </a:pPr>
              <a:endParaRPr lang="en-US" sz="1000" dirty="0">
                <a:solidFill>
                  <a:schemeClr val="bg1"/>
                </a:solidFill>
              </a:endParaRPr>
            </a:p>
            <a:p>
              <a:pPr algn="ctr" eaLnBrk="1" hangingPunct="1">
                <a:defRPr/>
              </a:pPr>
              <a:endParaRPr lang="en-US" sz="1000" dirty="0">
                <a:solidFill>
                  <a:schemeClr val="bg1"/>
                </a:solidFill>
              </a:endParaRPr>
            </a:p>
          </p:txBody>
        </p:sp>
        <p:pic>
          <p:nvPicPr>
            <p:cNvPr id="97" name="Picture 96" descr="comp_model_def.jpg"/>
            <p:cNvPicPr>
              <a:picLocks noChangeAspect="1"/>
            </p:cNvPicPr>
            <p:nvPr/>
          </p:nvPicPr>
          <p:blipFill>
            <a:blip r:embed="rId3" cstate="print"/>
            <a:stretch>
              <a:fillRect/>
            </a:stretch>
          </p:blipFill>
          <p:spPr>
            <a:xfrm>
              <a:off x="6146806" y="2128295"/>
              <a:ext cx="1052483" cy="646894"/>
            </a:xfrm>
            <a:prstGeom prst="rect">
              <a:avLst/>
            </a:prstGeom>
            <a:grpFill/>
            <a:ln>
              <a:solidFill>
                <a:srgbClr val="002060"/>
              </a:solidFill>
            </a:ln>
          </p:spPr>
        </p:pic>
      </p:grpSp>
      <p:grpSp>
        <p:nvGrpSpPr>
          <p:cNvPr id="98" name="Group 97"/>
          <p:cNvGrpSpPr/>
          <p:nvPr/>
        </p:nvGrpSpPr>
        <p:grpSpPr>
          <a:xfrm>
            <a:off x="9064118" y="1631161"/>
            <a:ext cx="1280160" cy="1234440"/>
            <a:chOff x="7550724" y="1683779"/>
            <a:chExt cx="1280160" cy="1234440"/>
          </a:xfrm>
          <a:solidFill>
            <a:srgbClr val="002060"/>
          </a:solidFill>
        </p:grpSpPr>
        <p:sp>
          <p:nvSpPr>
            <p:cNvPr id="99" name="Rectangle 3"/>
            <p:cNvSpPr>
              <a:spLocks noChangeArrowheads="1"/>
            </p:cNvSpPr>
            <p:nvPr/>
          </p:nvSpPr>
          <p:spPr bwMode="gray">
            <a:xfrm>
              <a:off x="7550724" y="1683779"/>
              <a:ext cx="1280160" cy="1234440"/>
            </a:xfrm>
            <a:prstGeom prst="rect">
              <a:avLst/>
            </a:prstGeom>
            <a:grpFill/>
            <a:ln w="9525">
              <a:solidFill>
                <a:srgbClr val="002060"/>
              </a:solidFill>
              <a:miter lim="800000"/>
              <a:headEnd/>
              <a:tailEnd/>
            </a:ln>
          </p:spPr>
          <p:txBody>
            <a:bodyPr lIns="45720" rIns="45720"/>
            <a:lstStyle/>
            <a:p>
              <a:pPr algn="ctr" eaLnBrk="1" hangingPunct="1">
                <a:defRPr/>
              </a:pPr>
              <a:r>
                <a:rPr lang="en-US" sz="1000" dirty="0">
                  <a:solidFill>
                    <a:schemeClr val="bg1"/>
                  </a:solidFill>
                </a:rPr>
                <a:t>Competency/Skills Model Role Requirements</a:t>
              </a:r>
            </a:p>
            <a:p>
              <a:pPr algn="ctr" eaLnBrk="1" hangingPunct="1">
                <a:defRPr/>
              </a:pPr>
              <a:endParaRPr lang="en-US" sz="1000" dirty="0">
                <a:solidFill>
                  <a:schemeClr val="bg1"/>
                </a:solidFill>
              </a:endParaRPr>
            </a:p>
            <a:p>
              <a:pPr algn="ctr" eaLnBrk="1" hangingPunct="1">
                <a:defRPr/>
              </a:pPr>
              <a:endParaRPr lang="en-US" sz="1000" dirty="0">
                <a:solidFill>
                  <a:schemeClr val="bg1"/>
                </a:solidFill>
              </a:endParaRPr>
            </a:p>
            <a:p>
              <a:pPr algn="ctr" eaLnBrk="1" hangingPunct="1">
                <a:defRPr/>
              </a:pPr>
              <a:endParaRPr lang="en-US" sz="1000" dirty="0">
                <a:solidFill>
                  <a:schemeClr val="bg1"/>
                </a:solidFill>
              </a:endParaRPr>
            </a:p>
            <a:p>
              <a:pPr algn="ctr" eaLnBrk="1" hangingPunct="1">
                <a:defRPr/>
              </a:pPr>
              <a:endParaRPr lang="en-US" sz="1000" dirty="0">
                <a:solidFill>
                  <a:schemeClr val="bg1"/>
                </a:solidFill>
              </a:endParaRPr>
            </a:p>
            <a:p>
              <a:pPr algn="ctr" eaLnBrk="1" hangingPunct="1">
                <a:defRPr/>
              </a:pPr>
              <a:endParaRPr lang="en-US" sz="1000" dirty="0">
                <a:solidFill>
                  <a:schemeClr val="bg1"/>
                </a:solidFill>
              </a:endParaRPr>
            </a:p>
          </p:txBody>
        </p:sp>
        <p:pic>
          <p:nvPicPr>
            <p:cNvPr id="100" name="Picture 99" descr="proficiencies.jpg"/>
            <p:cNvPicPr>
              <a:picLocks noChangeAspect="1"/>
            </p:cNvPicPr>
            <p:nvPr/>
          </p:nvPicPr>
          <p:blipFill>
            <a:blip r:embed="rId4" cstate="print"/>
            <a:stretch>
              <a:fillRect/>
            </a:stretch>
          </p:blipFill>
          <p:spPr>
            <a:xfrm>
              <a:off x="7751798" y="2322141"/>
              <a:ext cx="878011" cy="503882"/>
            </a:xfrm>
            <a:prstGeom prst="rect">
              <a:avLst/>
            </a:prstGeom>
            <a:grpFill/>
            <a:ln>
              <a:solidFill>
                <a:srgbClr val="002060"/>
              </a:solidFill>
            </a:ln>
          </p:spPr>
        </p:pic>
      </p:grpSp>
      <p:grpSp>
        <p:nvGrpSpPr>
          <p:cNvPr id="101" name="Group 100"/>
          <p:cNvGrpSpPr/>
          <p:nvPr/>
        </p:nvGrpSpPr>
        <p:grpSpPr>
          <a:xfrm>
            <a:off x="7542143" y="2980413"/>
            <a:ext cx="1280160" cy="1234440"/>
            <a:chOff x="6004499" y="3035308"/>
            <a:chExt cx="1280160" cy="1234440"/>
          </a:xfrm>
          <a:solidFill>
            <a:srgbClr val="002060"/>
          </a:solidFill>
        </p:grpSpPr>
        <p:sp>
          <p:nvSpPr>
            <p:cNvPr id="102" name="Rectangle 3"/>
            <p:cNvSpPr>
              <a:spLocks noChangeArrowheads="1"/>
            </p:cNvSpPr>
            <p:nvPr/>
          </p:nvSpPr>
          <p:spPr bwMode="gray">
            <a:xfrm>
              <a:off x="6004499" y="3035308"/>
              <a:ext cx="1280160" cy="1234440"/>
            </a:xfrm>
            <a:prstGeom prst="rect">
              <a:avLst/>
            </a:prstGeom>
            <a:grpFill/>
            <a:ln w="9525">
              <a:solidFill>
                <a:srgbClr val="002060"/>
              </a:solidFill>
              <a:miter lim="800000"/>
              <a:headEnd/>
              <a:tailEnd/>
            </a:ln>
          </p:spPr>
          <p:txBody>
            <a:bodyPr lIns="45720" rIns="45720"/>
            <a:lstStyle/>
            <a:p>
              <a:pPr algn="ctr" eaLnBrk="1" hangingPunct="1">
                <a:defRPr/>
              </a:pPr>
              <a:r>
                <a:rPr lang="en-US" sz="1000" dirty="0">
                  <a:solidFill>
                    <a:schemeClr val="bg1"/>
                  </a:solidFill>
                </a:rPr>
                <a:t>Competency/Skills Model Gap Assessment</a:t>
              </a:r>
            </a:p>
            <a:p>
              <a:pPr algn="ctr" eaLnBrk="1" hangingPunct="1">
                <a:defRPr/>
              </a:pPr>
              <a:endParaRPr lang="en-US" sz="1000" dirty="0">
                <a:solidFill>
                  <a:schemeClr val="bg1"/>
                </a:solidFill>
              </a:endParaRPr>
            </a:p>
            <a:p>
              <a:pPr algn="ctr" eaLnBrk="1" hangingPunct="1">
                <a:defRPr/>
              </a:pPr>
              <a:endParaRPr lang="en-US" sz="1000" dirty="0">
                <a:solidFill>
                  <a:schemeClr val="bg1"/>
                </a:solidFill>
              </a:endParaRPr>
            </a:p>
            <a:p>
              <a:pPr algn="ctr" eaLnBrk="1" hangingPunct="1">
                <a:defRPr/>
              </a:pPr>
              <a:endParaRPr lang="en-US" sz="1000" dirty="0">
                <a:solidFill>
                  <a:schemeClr val="bg1"/>
                </a:solidFill>
              </a:endParaRPr>
            </a:p>
            <a:p>
              <a:pPr algn="ctr" eaLnBrk="1" hangingPunct="1">
                <a:defRPr/>
              </a:pPr>
              <a:endParaRPr lang="en-US" sz="1000" dirty="0">
                <a:solidFill>
                  <a:schemeClr val="bg1"/>
                </a:solidFill>
              </a:endParaRPr>
            </a:p>
          </p:txBody>
        </p:sp>
        <p:pic>
          <p:nvPicPr>
            <p:cNvPr id="103" name="Picture 102" descr="gap.jpg"/>
            <p:cNvPicPr>
              <a:picLocks noChangeAspect="1"/>
            </p:cNvPicPr>
            <p:nvPr/>
          </p:nvPicPr>
          <p:blipFill>
            <a:blip r:embed="rId5" cstate="print"/>
            <a:stretch>
              <a:fillRect/>
            </a:stretch>
          </p:blipFill>
          <p:spPr>
            <a:xfrm>
              <a:off x="6060589" y="3574818"/>
              <a:ext cx="1171399" cy="658912"/>
            </a:xfrm>
            <a:prstGeom prst="rect">
              <a:avLst/>
            </a:prstGeom>
            <a:grpFill/>
            <a:ln>
              <a:solidFill>
                <a:srgbClr val="002060"/>
              </a:solidFill>
            </a:ln>
          </p:spPr>
        </p:pic>
      </p:grpSp>
      <p:grpSp>
        <p:nvGrpSpPr>
          <p:cNvPr id="107" name="Group 106"/>
          <p:cNvGrpSpPr/>
          <p:nvPr/>
        </p:nvGrpSpPr>
        <p:grpSpPr>
          <a:xfrm>
            <a:off x="9064118" y="2974922"/>
            <a:ext cx="1280160" cy="1234440"/>
            <a:chOff x="6762199" y="4420471"/>
            <a:chExt cx="1280160" cy="1234440"/>
          </a:xfrm>
          <a:solidFill>
            <a:srgbClr val="002060"/>
          </a:solidFill>
        </p:grpSpPr>
        <p:sp>
          <p:nvSpPr>
            <p:cNvPr id="108" name="Rectangle 3"/>
            <p:cNvSpPr>
              <a:spLocks noChangeArrowheads="1"/>
            </p:cNvSpPr>
            <p:nvPr/>
          </p:nvSpPr>
          <p:spPr bwMode="gray">
            <a:xfrm>
              <a:off x="6762199" y="4420471"/>
              <a:ext cx="1280160" cy="1234440"/>
            </a:xfrm>
            <a:prstGeom prst="rect">
              <a:avLst/>
            </a:prstGeom>
            <a:grpFill/>
            <a:ln w="9525">
              <a:solidFill>
                <a:srgbClr val="002060"/>
              </a:solidFill>
              <a:miter lim="800000"/>
              <a:headEnd/>
              <a:tailEnd/>
            </a:ln>
          </p:spPr>
          <p:txBody>
            <a:bodyPr lIns="45720" rIns="45720"/>
            <a:lstStyle/>
            <a:p>
              <a:pPr algn="ctr" eaLnBrk="1" hangingPunct="1">
                <a:defRPr/>
              </a:pPr>
              <a:r>
                <a:rPr lang="en-US" sz="1000" dirty="0">
                  <a:solidFill>
                    <a:schemeClr val="bg1"/>
                  </a:solidFill>
                </a:rPr>
                <a:t>Operating Model</a:t>
              </a:r>
            </a:p>
          </p:txBody>
        </p:sp>
        <p:pic>
          <p:nvPicPr>
            <p:cNvPr id="109" name="Picture 3"/>
            <p:cNvPicPr>
              <a:picLocks noChangeAspect="1" noChangeArrowheads="1"/>
            </p:cNvPicPr>
            <p:nvPr/>
          </p:nvPicPr>
          <p:blipFill>
            <a:blip r:embed="rId6" cstate="print"/>
            <a:srcRect/>
            <a:stretch>
              <a:fillRect/>
            </a:stretch>
          </p:blipFill>
          <p:spPr bwMode="auto">
            <a:xfrm>
              <a:off x="6990800" y="4911588"/>
              <a:ext cx="876910" cy="656516"/>
            </a:xfrm>
            <a:prstGeom prst="rect">
              <a:avLst/>
            </a:prstGeom>
            <a:grpFill/>
            <a:ln w="9525">
              <a:solidFill>
                <a:srgbClr val="002060"/>
              </a:solidFill>
              <a:miter lim="800000"/>
              <a:headEnd/>
              <a:tailEnd/>
            </a:ln>
            <a:effectLst/>
          </p:spPr>
        </p:pic>
      </p:grpSp>
      <p:sp>
        <p:nvSpPr>
          <p:cNvPr id="112" name="Rectangle 111"/>
          <p:cNvSpPr/>
          <p:nvPr/>
        </p:nvSpPr>
        <p:spPr bwMode="gray">
          <a:xfrm>
            <a:off x="1597026" y="5384799"/>
            <a:ext cx="396875" cy="227013"/>
          </a:xfrm>
          <a:prstGeom prst="rect">
            <a:avLst/>
          </a:prstGeom>
          <a:solidFill>
            <a:schemeClr val="accent3">
              <a:lumMod val="85000"/>
            </a:schemeClr>
          </a:solidFill>
          <a:ln w="12700" cap="rnd" algn="ctr">
            <a:noFill/>
            <a:miter lim="800000"/>
            <a:headEnd/>
            <a:tailEnd/>
          </a:ln>
        </p:spPr>
        <p:txBody>
          <a:bodyPr lIns="0" tIns="0" rIns="0" bIns="0" anchor="ctr" anchorCtr="1"/>
          <a:lstStyle/>
          <a:p>
            <a:pPr algn="ctr">
              <a:lnSpc>
                <a:spcPct val="106000"/>
              </a:lnSpc>
              <a:defRPr/>
            </a:pPr>
            <a:r>
              <a:rPr lang="en-US" sz="800" b="1" dirty="0">
                <a:solidFill>
                  <a:schemeClr val="bg1"/>
                </a:solidFill>
                <a:cs typeface="Arial" charset="0"/>
              </a:rPr>
              <a:t>ET</a:t>
            </a:r>
          </a:p>
        </p:txBody>
      </p:sp>
      <p:sp>
        <p:nvSpPr>
          <p:cNvPr id="113" name="Rectangle 112"/>
          <p:cNvSpPr/>
          <p:nvPr/>
        </p:nvSpPr>
        <p:spPr bwMode="gray">
          <a:xfrm>
            <a:off x="2581276" y="5387974"/>
            <a:ext cx="396875" cy="225425"/>
          </a:xfrm>
          <a:prstGeom prst="rect">
            <a:avLst/>
          </a:prstGeom>
          <a:solidFill>
            <a:schemeClr val="accent3">
              <a:lumMod val="85000"/>
            </a:schemeClr>
          </a:solidFill>
          <a:ln w="12700" cap="rnd" algn="ctr">
            <a:noFill/>
            <a:miter lim="800000"/>
            <a:headEnd/>
            <a:tailEnd/>
          </a:ln>
        </p:spPr>
        <p:txBody>
          <a:bodyPr lIns="0" tIns="0" rIns="0" bIns="0" anchor="ctr" anchorCtr="1"/>
          <a:lstStyle/>
          <a:p>
            <a:pPr algn="ctr">
              <a:lnSpc>
                <a:spcPct val="106000"/>
              </a:lnSpc>
              <a:defRPr/>
            </a:pPr>
            <a:r>
              <a:rPr lang="en-US" sz="800" b="1" dirty="0">
                <a:solidFill>
                  <a:schemeClr val="bg1"/>
                </a:solidFill>
                <a:cs typeface="Arial" charset="0"/>
              </a:rPr>
              <a:t>PT</a:t>
            </a:r>
          </a:p>
        </p:txBody>
      </p:sp>
      <p:cxnSp>
        <p:nvCxnSpPr>
          <p:cNvPr id="78871" name="Straight Arrow Connector 2"/>
          <p:cNvCxnSpPr>
            <a:cxnSpLocks noChangeShapeType="1"/>
            <a:stCxn id="40" idx="2"/>
            <a:endCxn id="112" idx="0"/>
          </p:cNvCxnSpPr>
          <p:nvPr/>
        </p:nvCxnSpPr>
        <p:spPr bwMode="auto">
          <a:xfrm flipH="1">
            <a:off x="1795463" y="5237162"/>
            <a:ext cx="487362" cy="147637"/>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78872" name="Straight Arrow Connector 4"/>
          <p:cNvCxnSpPr>
            <a:cxnSpLocks noChangeShapeType="1"/>
            <a:stCxn id="40" idx="2"/>
            <a:endCxn id="113" idx="0"/>
          </p:cNvCxnSpPr>
          <p:nvPr/>
        </p:nvCxnSpPr>
        <p:spPr bwMode="auto">
          <a:xfrm>
            <a:off x="2282825" y="5237161"/>
            <a:ext cx="496888" cy="150812"/>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78873" name="Rectangle 114"/>
          <p:cNvSpPr>
            <a:spLocks noChangeArrowheads="1"/>
          </p:cNvSpPr>
          <p:nvPr/>
        </p:nvSpPr>
        <p:spPr bwMode="gray">
          <a:xfrm>
            <a:off x="2863851" y="5688011"/>
            <a:ext cx="366713" cy="114300"/>
          </a:xfrm>
          <a:prstGeom prst="rect">
            <a:avLst/>
          </a:prstGeom>
          <a:solidFill>
            <a:srgbClr val="92D050"/>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0" tIns="0" rIns="0" b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800" b="1">
                <a:solidFill>
                  <a:schemeClr val="bg1"/>
                </a:solidFill>
              </a:rPr>
              <a:t>NA</a:t>
            </a:r>
          </a:p>
        </p:txBody>
      </p:sp>
      <p:sp>
        <p:nvSpPr>
          <p:cNvPr id="78874" name="Rectangle 115"/>
          <p:cNvSpPr>
            <a:spLocks noChangeArrowheads="1"/>
          </p:cNvSpPr>
          <p:nvPr/>
        </p:nvSpPr>
        <p:spPr bwMode="gray">
          <a:xfrm>
            <a:off x="2863851" y="5876923"/>
            <a:ext cx="365125" cy="114300"/>
          </a:xfrm>
          <a:prstGeom prst="rect">
            <a:avLst/>
          </a:prstGeom>
          <a:solidFill>
            <a:srgbClr val="92D050"/>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0" tIns="0" rIns="0" b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800" b="1">
                <a:solidFill>
                  <a:schemeClr val="bg1"/>
                </a:solidFill>
              </a:rPr>
              <a:t>Europe</a:t>
            </a:r>
          </a:p>
        </p:txBody>
      </p:sp>
      <p:cxnSp>
        <p:nvCxnSpPr>
          <p:cNvPr id="78875" name="Elbow Connector 8"/>
          <p:cNvCxnSpPr>
            <a:cxnSpLocks noChangeShapeType="1"/>
            <a:stCxn id="78951" idx="3"/>
            <a:endCxn id="78873" idx="1"/>
          </p:cNvCxnSpPr>
          <p:nvPr/>
        </p:nvCxnSpPr>
        <p:spPr bwMode="auto">
          <a:xfrm flipV="1">
            <a:off x="2768600" y="5745161"/>
            <a:ext cx="95250" cy="95250"/>
          </a:xfrm>
          <a:prstGeom prst="bentConnector3">
            <a:avLst>
              <a:gd name="adj1" fmla="val 50000"/>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78876" name="Elbow Connector 10"/>
          <p:cNvCxnSpPr>
            <a:cxnSpLocks noChangeShapeType="1"/>
            <a:stCxn id="78951" idx="3"/>
            <a:endCxn id="78874" idx="1"/>
          </p:cNvCxnSpPr>
          <p:nvPr/>
        </p:nvCxnSpPr>
        <p:spPr bwMode="auto">
          <a:xfrm>
            <a:off x="2768600" y="5840411"/>
            <a:ext cx="95250" cy="93662"/>
          </a:xfrm>
          <a:prstGeom prst="bentConnector3">
            <a:avLst>
              <a:gd name="adj1" fmla="val 50000"/>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grpSp>
        <p:nvGrpSpPr>
          <p:cNvPr id="78877" name="Group 116"/>
          <p:cNvGrpSpPr>
            <a:grpSpLocks/>
          </p:cNvGrpSpPr>
          <p:nvPr/>
        </p:nvGrpSpPr>
        <p:grpSpPr bwMode="auto">
          <a:xfrm>
            <a:off x="3581400" y="4711698"/>
            <a:ext cx="877888" cy="1263650"/>
            <a:chOff x="-2608071" y="1949450"/>
            <a:chExt cx="1060944" cy="1263650"/>
          </a:xfrm>
        </p:grpSpPr>
        <p:sp>
          <p:nvSpPr>
            <p:cNvPr id="78930" name="Rectangle 117"/>
            <p:cNvSpPr>
              <a:spLocks noChangeArrowheads="1"/>
            </p:cNvSpPr>
            <p:nvPr/>
          </p:nvSpPr>
          <p:spPr bwMode="gray">
            <a:xfrm>
              <a:off x="-2437887" y="2755900"/>
              <a:ext cx="56742" cy="114300"/>
            </a:xfrm>
            <a:prstGeom prst="rect">
              <a:avLst/>
            </a:prstGeom>
            <a:solidFill>
              <a:schemeClr val="tx2"/>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800" b="1">
                <a:solidFill>
                  <a:schemeClr val="bg1"/>
                </a:solidFill>
              </a:endParaRPr>
            </a:p>
          </p:txBody>
        </p:sp>
        <p:sp>
          <p:nvSpPr>
            <p:cNvPr id="78931" name="Rectangle 118"/>
            <p:cNvSpPr>
              <a:spLocks noChangeArrowheads="1"/>
            </p:cNvSpPr>
            <p:nvPr/>
          </p:nvSpPr>
          <p:spPr bwMode="gray">
            <a:xfrm>
              <a:off x="-2604245" y="2057400"/>
              <a:ext cx="56742" cy="114300"/>
            </a:xfrm>
            <a:prstGeom prst="rect">
              <a:avLst/>
            </a:prstGeom>
            <a:solidFill>
              <a:schemeClr val="tx2"/>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800" b="1">
                <a:solidFill>
                  <a:schemeClr val="bg1"/>
                </a:solidFill>
              </a:endParaRPr>
            </a:p>
          </p:txBody>
        </p:sp>
        <p:sp>
          <p:nvSpPr>
            <p:cNvPr id="120" name="Rectangle 119"/>
            <p:cNvSpPr/>
            <p:nvPr/>
          </p:nvSpPr>
          <p:spPr bwMode="gray">
            <a:xfrm>
              <a:off x="-2608071" y="1949450"/>
              <a:ext cx="615847" cy="228600"/>
            </a:xfrm>
            <a:prstGeom prst="rect">
              <a:avLst/>
            </a:prstGeom>
            <a:solidFill>
              <a:schemeClr val="accent3">
                <a:lumMod val="85000"/>
              </a:schemeClr>
            </a:solidFill>
            <a:ln w="12700" cap="rnd" algn="ctr">
              <a:noFill/>
              <a:miter lim="800000"/>
              <a:headEnd/>
              <a:tailEnd/>
            </a:ln>
          </p:spPr>
          <p:txBody>
            <a:bodyPr lIns="0" tIns="0" rIns="0" bIns="0" anchor="ctr" anchorCtr="1"/>
            <a:lstStyle/>
            <a:p>
              <a:pPr algn="ctr">
                <a:lnSpc>
                  <a:spcPct val="106000"/>
                </a:lnSpc>
                <a:defRPr/>
              </a:pPr>
              <a:r>
                <a:rPr lang="en-US" sz="800" b="1" dirty="0">
                  <a:solidFill>
                    <a:schemeClr val="bg1"/>
                  </a:solidFill>
                  <a:cs typeface="Arial" charset="0"/>
                </a:rPr>
                <a:t>Corporate</a:t>
              </a:r>
            </a:p>
          </p:txBody>
        </p:sp>
        <p:sp>
          <p:nvSpPr>
            <p:cNvPr id="121" name="Rectangle 120"/>
            <p:cNvSpPr/>
            <p:nvPr/>
          </p:nvSpPr>
          <p:spPr bwMode="gray">
            <a:xfrm>
              <a:off x="-2443078" y="2266950"/>
              <a:ext cx="617765" cy="228600"/>
            </a:xfrm>
            <a:prstGeom prst="rect">
              <a:avLst/>
            </a:prstGeom>
            <a:solidFill>
              <a:schemeClr val="accent3">
                <a:lumMod val="85000"/>
              </a:schemeClr>
            </a:solidFill>
            <a:ln w="12700" cap="rnd" algn="ctr">
              <a:noFill/>
              <a:miter lim="800000"/>
              <a:headEnd/>
              <a:tailEnd/>
            </a:ln>
          </p:spPr>
          <p:txBody>
            <a:bodyPr lIns="0" tIns="0" rIns="0" bIns="0" anchor="ctr" anchorCtr="1"/>
            <a:lstStyle/>
            <a:p>
              <a:pPr algn="ctr">
                <a:lnSpc>
                  <a:spcPct val="106000"/>
                </a:lnSpc>
                <a:defRPr/>
              </a:pPr>
              <a:r>
                <a:rPr lang="en-US" sz="800" b="1" dirty="0">
                  <a:solidFill>
                    <a:schemeClr val="bg1"/>
                  </a:solidFill>
                  <a:cs typeface="Arial" charset="0"/>
                </a:rPr>
                <a:t>E&amp;S</a:t>
              </a:r>
            </a:p>
          </p:txBody>
        </p:sp>
        <p:sp>
          <p:nvSpPr>
            <p:cNvPr id="122" name="Rectangle 121"/>
            <p:cNvSpPr/>
            <p:nvPr/>
          </p:nvSpPr>
          <p:spPr bwMode="gray">
            <a:xfrm>
              <a:off x="-2443078" y="2641600"/>
              <a:ext cx="617765" cy="228600"/>
            </a:xfrm>
            <a:prstGeom prst="rect">
              <a:avLst/>
            </a:prstGeom>
            <a:solidFill>
              <a:schemeClr val="accent3">
                <a:lumMod val="85000"/>
              </a:schemeClr>
            </a:solidFill>
            <a:ln w="12700" cap="rnd" algn="ctr">
              <a:noFill/>
              <a:miter lim="800000"/>
              <a:headEnd/>
              <a:tailEnd/>
            </a:ln>
          </p:spPr>
          <p:txBody>
            <a:bodyPr lIns="0" tIns="0" rIns="0" bIns="0" anchor="ctr" anchorCtr="1"/>
            <a:lstStyle/>
            <a:p>
              <a:pPr algn="ctr">
                <a:lnSpc>
                  <a:spcPct val="106000"/>
                </a:lnSpc>
                <a:defRPr/>
              </a:pPr>
              <a:r>
                <a:rPr lang="en-US" sz="800" b="1" dirty="0">
                  <a:solidFill>
                    <a:schemeClr val="bg1"/>
                  </a:solidFill>
                  <a:cs typeface="Arial" charset="0"/>
                </a:rPr>
                <a:t>IDI</a:t>
              </a:r>
            </a:p>
          </p:txBody>
        </p:sp>
        <p:sp>
          <p:nvSpPr>
            <p:cNvPr id="78935" name="Rectangle 122"/>
            <p:cNvSpPr>
              <a:spLocks noChangeArrowheads="1"/>
            </p:cNvSpPr>
            <p:nvPr/>
          </p:nvSpPr>
          <p:spPr bwMode="gray">
            <a:xfrm>
              <a:off x="-2163464" y="2984500"/>
              <a:ext cx="616337" cy="228600"/>
            </a:xfrm>
            <a:prstGeom prst="rect">
              <a:avLst/>
            </a:prstGeom>
            <a:solidFill>
              <a:srgbClr val="92D050"/>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0" tIns="0" rIns="0" b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800" b="1">
                  <a:solidFill>
                    <a:schemeClr val="bg1"/>
                  </a:solidFill>
                </a:rPr>
                <a:t>LMS</a:t>
              </a:r>
            </a:p>
          </p:txBody>
        </p:sp>
        <p:cxnSp>
          <p:nvCxnSpPr>
            <p:cNvPr id="78936" name="Elbow Connector 124"/>
            <p:cNvCxnSpPr>
              <a:cxnSpLocks noChangeShapeType="1"/>
              <a:stCxn id="78931" idx="2"/>
              <a:endCxn id="121" idx="1"/>
            </p:cNvCxnSpPr>
            <p:nvPr/>
          </p:nvCxnSpPr>
          <p:spPr bwMode="auto">
            <a:xfrm rot="16200000" flipH="1">
              <a:off x="-2613956" y="2209782"/>
              <a:ext cx="209550" cy="133386"/>
            </a:xfrm>
            <a:prstGeom prst="bentConnector2">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78937" name="Straight Arrow Connector 125"/>
            <p:cNvCxnSpPr>
              <a:cxnSpLocks noChangeShapeType="1"/>
              <a:stCxn id="121" idx="2"/>
              <a:endCxn id="122" idx="0"/>
            </p:cNvCxnSpPr>
            <p:nvPr/>
          </p:nvCxnSpPr>
          <p:spPr bwMode="auto">
            <a:xfrm>
              <a:off x="-2134320" y="2495550"/>
              <a:ext cx="0" cy="146050"/>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78938" name="Elbow Connector 126"/>
            <p:cNvCxnSpPr>
              <a:cxnSpLocks noChangeShapeType="1"/>
              <a:stCxn id="78930" idx="2"/>
              <a:endCxn id="78935" idx="1"/>
            </p:cNvCxnSpPr>
            <p:nvPr/>
          </p:nvCxnSpPr>
          <p:spPr bwMode="auto">
            <a:xfrm rot="16200000" flipH="1">
              <a:off x="-2400789" y="2861473"/>
              <a:ext cx="228600" cy="246054"/>
            </a:xfrm>
            <a:prstGeom prst="bentConnector2">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grpSp>
      <p:sp>
        <p:nvSpPr>
          <p:cNvPr id="129" name="Rectangle 128"/>
          <p:cNvSpPr/>
          <p:nvPr/>
        </p:nvSpPr>
        <p:spPr bwMode="gray">
          <a:xfrm>
            <a:off x="3287714" y="5405436"/>
            <a:ext cx="396875" cy="227012"/>
          </a:xfrm>
          <a:prstGeom prst="rect">
            <a:avLst/>
          </a:prstGeom>
          <a:solidFill>
            <a:schemeClr val="accent3">
              <a:lumMod val="85000"/>
            </a:schemeClr>
          </a:solidFill>
          <a:ln w="12700" cap="rnd" algn="ctr">
            <a:noFill/>
            <a:miter lim="800000"/>
            <a:headEnd/>
            <a:tailEnd/>
          </a:ln>
        </p:spPr>
        <p:txBody>
          <a:bodyPr lIns="0" tIns="0" rIns="0" bIns="0" anchor="ctr" anchorCtr="1"/>
          <a:lstStyle/>
          <a:p>
            <a:pPr algn="ctr">
              <a:lnSpc>
                <a:spcPct val="106000"/>
              </a:lnSpc>
              <a:defRPr/>
            </a:pPr>
            <a:r>
              <a:rPr lang="en-US" sz="800" b="1" dirty="0">
                <a:solidFill>
                  <a:schemeClr val="bg1"/>
                </a:solidFill>
                <a:cs typeface="Arial" charset="0"/>
              </a:rPr>
              <a:t>ET</a:t>
            </a:r>
          </a:p>
        </p:txBody>
      </p:sp>
      <p:sp>
        <p:nvSpPr>
          <p:cNvPr id="130" name="Rectangle 129"/>
          <p:cNvSpPr/>
          <p:nvPr/>
        </p:nvSpPr>
        <p:spPr bwMode="gray">
          <a:xfrm>
            <a:off x="4271964" y="5408612"/>
            <a:ext cx="396875" cy="225425"/>
          </a:xfrm>
          <a:prstGeom prst="rect">
            <a:avLst/>
          </a:prstGeom>
          <a:solidFill>
            <a:schemeClr val="accent3">
              <a:lumMod val="85000"/>
            </a:schemeClr>
          </a:solidFill>
          <a:ln w="12700" cap="rnd" algn="ctr">
            <a:noFill/>
            <a:miter lim="800000"/>
            <a:headEnd/>
            <a:tailEnd/>
          </a:ln>
        </p:spPr>
        <p:txBody>
          <a:bodyPr lIns="0" tIns="0" rIns="0" bIns="0" anchor="ctr" anchorCtr="1"/>
          <a:lstStyle/>
          <a:p>
            <a:pPr algn="ctr">
              <a:lnSpc>
                <a:spcPct val="106000"/>
              </a:lnSpc>
              <a:defRPr/>
            </a:pPr>
            <a:r>
              <a:rPr lang="en-US" sz="800" b="1" dirty="0">
                <a:solidFill>
                  <a:schemeClr val="bg1"/>
                </a:solidFill>
                <a:cs typeface="Arial" charset="0"/>
              </a:rPr>
              <a:t>PT</a:t>
            </a:r>
          </a:p>
        </p:txBody>
      </p:sp>
      <p:cxnSp>
        <p:nvCxnSpPr>
          <p:cNvPr id="78880" name="Straight Arrow Connector 130"/>
          <p:cNvCxnSpPr>
            <a:cxnSpLocks noChangeShapeType="1"/>
            <a:stCxn id="121" idx="2"/>
            <a:endCxn id="129" idx="0"/>
          </p:cNvCxnSpPr>
          <p:nvPr/>
        </p:nvCxnSpPr>
        <p:spPr bwMode="auto">
          <a:xfrm flipH="1">
            <a:off x="3486151" y="5257798"/>
            <a:ext cx="487363" cy="147638"/>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78881" name="Straight Arrow Connector 131"/>
          <p:cNvCxnSpPr>
            <a:cxnSpLocks noChangeShapeType="1"/>
            <a:stCxn id="121" idx="2"/>
            <a:endCxn id="130" idx="0"/>
          </p:cNvCxnSpPr>
          <p:nvPr/>
        </p:nvCxnSpPr>
        <p:spPr bwMode="auto">
          <a:xfrm>
            <a:off x="3973514" y="5257799"/>
            <a:ext cx="496887" cy="150813"/>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78882" name="Rectangle 132"/>
          <p:cNvSpPr>
            <a:spLocks noChangeArrowheads="1"/>
          </p:cNvSpPr>
          <p:nvPr/>
        </p:nvSpPr>
        <p:spPr bwMode="gray">
          <a:xfrm>
            <a:off x="4562476" y="5708648"/>
            <a:ext cx="366713" cy="114300"/>
          </a:xfrm>
          <a:prstGeom prst="rect">
            <a:avLst/>
          </a:prstGeom>
          <a:solidFill>
            <a:srgbClr val="92D050"/>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0" tIns="0" rIns="0" b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800" b="1">
                <a:solidFill>
                  <a:schemeClr val="bg1"/>
                </a:solidFill>
              </a:rPr>
              <a:t>EOS</a:t>
            </a:r>
          </a:p>
        </p:txBody>
      </p:sp>
      <p:sp>
        <p:nvSpPr>
          <p:cNvPr id="78883" name="Rectangle 133"/>
          <p:cNvSpPr>
            <a:spLocks noChangeArrowheads="1"/>
          </p:cNvSpPr>
          <p:nvPr/>
        </p:nvSpPr>
        <p:spPr bwMode="gray">
          <a:xfrm>
            <a:off x="4560888" y="5897561"/>
            <a:ext cx="685800" cy="114300"/>
          </a:xfrm>
          <a:prstGeom prst="rect">
            <a:avLst/>
          </a:prstGeom>
          <a:solidFill>
            <a:srgbClr val="92D050"/>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0" tIns="0" rIns="0" b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800" b="1">
                <a:solidFill>
                  <a:schemeClr val="bg1"/>
                </a:solidFill>
              </a:rPr>
              <a:t>Competence</a:t>
            </a:r>
          </a:p>
        </p:txBody>
      </p:sp>
      <p:cxnSp>
        <p:nvCxnSpPr>
          <p:cNvPr id="78884" name="Elbow Connector 134"/>
          <p:cNvCxnSpPr>
            <a:cxnSpLocks noChangeShapeType="1"/>
            <a:stCxn id="78935" idx="3"/>
            <a:endCxn id="78882" idx="1"/>
          </p:cNvCxnSpPr>
          <p:nvPr/>
        </p:nvCxnSpPr>
        <p:spPr bwMode="auto">
          <a:xfrm flipV="1">
            <a:off x="4459289" y="5765798"/>
            <a:ext cx="103187" cy="95250"/>
          </a:xfrm>
          <a:prstGeom prst="bentConnector3">
            <a:avLst>
              <a:gd name="adj1" fmla="val 50000"/>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78885" name="Elbow Connector 135"/>
          <p:cNvCxnSpPr>
            <a:cxnSpLocks noChangeShapeType="1"/>
            <a:stCxn id="78935" idx="3"/>
            <a:endCxn id="78883" idx="1"/>
          </p:cNvCxnSpPr>
          <p:nvPr/>
        </p:nvCxnSpPr>
        <p:spPr bwMode="auto">
          <a:xfrm>
            <a:off x="4459288" y="5861049"/>
            <a:ext cx="101600" cy="93663"/>
          </a:xfrm>
          <a:prstGeom prst="bentConnector3">
            <a:avLst>
              <a:gd name="adj1" fmla="val 50000"/>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sp>
        <p:nvSpPr>
          <p:cNvPr id="78886" name="Rectangle 136"/>
          <p:cNvSpPr>
            <a:spLocks noChangeArrowheads="1"/>
          </p:cNvSpPr>
          <p:nvPr/>
        </p:nvSpPr>
        <p:spPr bwMode="gray">
          <a:xfrm>
            <a:off x="4559300" y="6064248"/>
            <a:ext cx="685800" cy="114300"/>
          </a:xfrm>
          <a:prstGeom prst="rect">
            <a:avLst/>
          </a:prstGeom>
          <a:solidFill>
            <a:srgbClr val="92D050"/>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0" tIns="0" rIns="0" b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800" b="1">
                <a:solidFill>
                  <a:schemeClr val="bg1"/>
                </a:solidFill>
              </a:rPr>
              <a:t>Vendors</a:t>
            </a:r>
          </a:p>
        </p:txBody>
      </p:sp>
      <p:sp>
        <p:nvSpPr>
          <p:cNvPr id="78887" name="Rectangle 137"/>
          <p:cNvSpPr>
            <a:spLocks noChangeArrowheads="1"/>
          </p:cNvSpPr>
          <p:nvPr/>
        </p:nvSpPr>
        <p:spPr bwMode="gray">
          <a:xfrm>
            <a:off x="4557713" y="6224586"/>
            <a:ext cx="685800" cy="114300"/>
          </a:xfrm>
          <a:prstGeom prst="rect">
            <a:avLst/>
          </a:prstGeom>
          <a:solidFill>
            <a:srgbClr val="92D050"/>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0" tIns="0" rIns="0" b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800" b="1">
                <a:solidFill>
                  <a:schemeClr val="bg1"/>
                </a:solidFill>
              </a:rPr>
              <a:t>PMO/HR</a:t>
            </a:r>
          </a:p>
        </p:txBody>
      </p:sp>
      <p:cxnSp>
        <p:nvCxnSpPr>
          <p:cNvPr id="78888" name="Elbow Connector 14"/>
          <p:cNvCxnSpPr>
            <a:cxnSpLocks noChangeShapeType="1"/>
            <a:stCxn id="78935" idx="3"/>
            <a:endCxn id="78886" idx="1"/>
          </p:cNvCxnSpPr>
          <p:nvPr/>
        </p:nvCxnSpPr>
        <p:spPr bwMode="auto">
          <a:xfrm>
            <a:off x="4459288" y="5861048"/>
            <a:ext cx="100012" cy="260350"/>
          </a:xfrm>
          <a:prstGeom prst="bentConnector3">
            <a:avLst>
              <a:gd name="adj1" fmla="val 50000"/>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78889" name="Elbow Connector 16"/>
          <p:cNvCxnSpPr>
            <a:cxnSpLocks noChangeShapeType="1"/>
            <a:stCxn id="78935" idx="3"/>
            <a:endCxn id="78887" idx="1"/>
          </p:cNvCxnSpPr>
          <p:nvPr/>
        </p:nvCxnSpPr>
        <p:spPr bwMode="auto">
          <a:xfrm>
            <a:off x="4459289" y="5861048"/>
            <a:ext cx="98425" cy="420688"/>
          </a:xfrm>
          <a:prstGeom prst="bentConnector3">
            <a:avLst>
              <a:gd name="adj1" fmla="val 50000"/>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sp>
        <p:nvSpPr>
          <p:cNvPr id="78890" name="Rectangle 139"/>
          <p:cNvSpPr>
            <a:spLocks noChangeArrowheads="1"/>
          </p:cNvSpPr>
          <p:nvPr/>
        </p:nvSpPr>
        <p:spPr bwMode="gray">
          <a:xfrm>
            <a:off x="5500689" y="5518148"/>
            <a:ext cx="47625" cy="114300"/>
          </a:xfrm>
          <a:prstGeom prst="rect">
            <a:avLst/>
          </a:prstGeom>
          <a:solidFill>
            <a:schemeClr val="tx2"/>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800" b="1">
              <a:solidFill>
                <a:schemeClr val="bg1"/>
              </a:solidFill>
            </a:endParaRPr>
          </a:p>
        </p:txBody>
      </p:sp>
      <p:sp>
        <p:nvSpPr>
          <p:cNvPr id="78891" name="Rectangle 140"/>
          <p:cNvSpPr>
            <a:spLocks noChangeArrowheads="1"/>
          </p:cNvSpPr>
          <p:nvPr/>
        </p:nvSpPr>
        <p:spPr bwMode="gray">
          <a:xfrm>
            <a:off x="5362576" y="4819648"/>
            <a:ext cx="47625" cy="114300"/>
          </a:xfrm>
          <a:prstGeom prst="rect">
            <a:avLst/>
          </a:prstGeom>
          <a:solidFill>
            <a:schemeClr val="tx2"/>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800" b="1">
              <a:solidFill>
                <a:schemeClr val="bg1"/>
              </a:solidFill>
            </a:endParaRPr>
          </a:p>
        </p:txBody>
      </p:sp>
      <p:sp>
        <p:nvSpPr>
          <p:cNvPr id="142" name="Rectangle 141"/>
          <p:cNvSpPr/>
          <p:nvPr/>
        </p:nvSpPr>
        <p:spPr bwMode="gray">
          <a:xfrm>
            <a:off x="5359400" y="4711698"/>
            <a:ext cx="509588" cy="228600"/>
          </a:xfrm>
          <a:prstGeom prst="rect">
            <a:avLst/>
          </a:prstGeom>
          <a:solidFill>
            <a:schemeClr val="accent3">
              <a:lumMod val="85000"/>
            </a:schemeClr>
          </a:solidFill>
          <a:ln w="12700" cap="rnd" algn="ctr">
            <a:noFill/>
            <a:miter lim="800000"/>
            <a:headEnd/>
            <a:tailEnd/>
          </a:ln>
        </p:spPr>
        <p:txBody>
          <a:bodyPr lIns="0" tIns="0" rIns="0" bIns="0" anchor="ctr" anchorCtr="1"/>
          <a:lstStyle/>
          <a:p>
            <a:pPr algn="ctr">
              <a:lnSpc>
                <a:spcPct val="106000"/>
              </a:lnSpc>
              <a:defRPr/>
            </a:pPr>
            <a:r>
              <a:rPr lang="en-US" sz="800" b="1" dirty="0">
                <a:solidFill>
                  <a:schemeClr val="bg1"/>
                </a:solidFill>
                <a:cs typeface="Arial" charset="0"/>
              </a:rPr>
              <a:t>Corporate</a:t>
            </a:r>
          </a:p>
        </p:txBody>
      </p:sp>
      <p:sp>
        <p:nvSpPr>
          <p:cNvPr id="143" name="Rectangle 142"/>
          <p:cNvSpPr/>
          <p:nvPr/>
        </p:nvSpPr>
        <p:spPr bwMode="gray">
          <a:xfrm>
            <a:off x="5497514" y="5029198"/>
            <a:ext cx="509587" cy="228600"/>
          </a:xfrm>
          <a:prstGeom prst="rect">
            <a:avLst/>
          </a:prstGeom>
          <a:solidFill>
            <a:schemeClr val="accent3">
              <a:lumMod val="85000"/>
            </a:schemeClr>
          </a:solidFill>
          <a:ln w="12700" cap="rnd" algn="ctr">
            <a:noFill/>
            <a:miter lim="800000"/>
            <a:headEnd/>
            <a:tailEnd/>
          </a:ln>
        </p:spPr>
        <p:txBody>
          <a:bodyPr lIns="0" tIns="0" rIns="0" bIns="0" anchor="ctr" anchorCtr="1"/>
          <a:lstStyle/>
          <a:p>
            <a:pPr algn="ctr">
              <a:lnSpc>
                <a:spcPct val="106000"/>
              </a:lnSpc>
              <a:defRPr/>
            </a:pPr>
            <a:r>
              <a:rPr lang="en-US" sz="800" b="1" dirty="0">
                <a:solidFill>
                  <a:schemeClr val="bg1"/>
                </a:solidFill>
                <a:cs typeface="Arial" charset="0"/>
              </a:rPr>
              <a:t>E&amp;S</a:t>
            </a:r>
          </a:p>
        </p:txBody>
      </p:sp>
      <p:sp>
        <p:nvSpPr>
          <p:cNvPr id="144" name="Rectangle 143"/>
          <p:cNvSpPr/>
          <p:nvPr/>
        </p:nvSpPr>
        <p:spPr bwMode="gray">
          <a:xfrm>
            <a:off x="5497514" y="5403848"/>
            <a:ext cx="509587" cy="228600"/>
          </a:xfrm>
          <a:prstGeom prst="rect">
            <a:avLst/>
          </a:prstGeom>
          <a:solidFill>
            <a:schemeClr val="accent3">
              <a:lumMod val="85000"/>
            </a:schemeClr>
          </a:solidFill>
          <a:ln w="12700" cap="rnd" algn="ctr">
            <a:noFill/>
            <a:miter lim="800000"/>
            <a:headEnd/>
            <a:tailEnd/>
          </a:ln>
        </p:spPr>
        <p:txBody>
          <a:bodyPr lIns="0" tIns="0" rIns="0" bIns="0" anchor="ctr" anchorCtr="1"/>
          <a:lstStyle/>
          <a:p>
            <a:pPr algn="ctr">
              <a:lnSpc>
                <a:spcPct val="106000"/>
              </a:lnSpc>
              <a:defRPr/>
            </a:pPr>
            <a:r>
              <a:rPr lang="en-US" sz="800" b="1" dirty="0">
                <a:solidFill>
                  <a:schemeClr val="bg1"/>
                </a:solidFill>
                <a:cs typeface="Arial" charset="0"/>
              </a:rPr>
              <a:t>IDI</a:t>
            </a:r>
          </a:p>
        </p:txBody>
      </p:sp>
      <p:sp>
        <p:nvSpPr>
          <p:cNvPr id="78895" name="Rectangle 144"/>
          <p:cNvSpPr>
            <a:spLocks noChangeArrowheads="1"/>
          </p:cNvSpPr>
          <p:nvPr/>
        </p:nvSpPr>
        <p:spPr bwMode="gray">
          <a:xfrm>
            <a:off x="5859464" y="5813423"/>
            <a:ext cx="509587" cy="228600"/>
          </a:xfrm>
          <a:prstGeom prst="rect">
            <a:avLst/>
          </a:prstGeom>
          <a:solidFill>
            <a:srgbClr val="92D050"/>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0" tIns="0" rIns="0" b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800" b="1">
                <a:solidFill>
                  <a:schemeClr val="bg1"/>
                </a:solidFill>
              </a:rPr>
              <a:t>LMS</a:t>
            </a:r>
          </a:p>
        </p:txBody>
      </p:sp>
      <p:cxnSp>
        <p:nvCxnSpPr>
          <p:cNvPr id="78896" name="Elbow Connector 145"/>
          <p:cNvCxnSpPr>
            <a:cxnSpLocks noChangeShapeType="1"/>
            <a:stCxn id="78891" idx="2"/>
            <a:endCxn id="143" idx="1"/>
          </p:cNvCxnSpPr>
          <p:nvPr/>
        </p:nvCxnSpPr>
        <p:spPr bwMode="auto">
          <a:xfrm rot="16200000" flipH="1">
            <a:off x="5337176" y="4983161"/>
            <a:ext cx="209550" cy="111125"/>
          </a:xfrm>
          <a:prstGeom prst="bentConnector2">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78897" name="Elbow Connector 147"/>
          <p:cNvCxnSpPr>
            <a:cxnSpLocks noChangeShapeType="1"/>
            <a:stCxn id="78850" idx="2"/>
            <a:endCxn id="78895" idx="1"/>
          </p:cNvCxnSpPr>
          <p:nvPr/>
        </p:nvCxnSpPr>
        <p:spPr bwMode="auto">
          <a:xfrm rot="16200000" flipH="1">
            <a:off x="5672932" y="5741192"/>
            <a:ext cx="266700" cy="106363"/>
          </a:xfrm>
          <a:prstGeom prst="bentConnector2">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149" name="Rectangle 148"/>
          <p:cNvSpPr/>
          <p:nvPr/>
        </p:nvSpPr>
        <p:spPr bwMode="gray">
          <a:xfrm>
            <a:off x="5051426" y="5405436"/>
            <a:ext cx="396875" cy="227012"/>
          </a:xfrm>
          <a:prstGeom prst="rect">
            <a:avLst/>
          </a:prstGeom>
          <a:solidFill>
            <a:schemeClr val="accent3">
              <a:lumMod val="85000"/>
            </a:schemeClr>
          </a:solidFill>
          <a:ln w="12700" cap="rnd" algn="ctr">
            <a:noFill/>
            <a:miter lim="800000"/>
            <a:headEnd/>
            <a:tailEnd/>
          </a:ln>
        </p:spPr>
        <p:txBody>
          <a:bodyPr lIns="0" tIns="0" rIns="0" bIns="0" anchor="ctr" anchorCtr="1"/>
          <a:lstStyle/>
          <a:p>
            <a:pPr algn="ctr">
              <a:lnSpc>
                <a:spcPct val="106000"/>
              </a:lnSpc>
              <a:defRPr/>
            </a:pPr>
            <a:r>
              <a:rPr lang="en-US" sz="800" b="1" dirty="0">
                <a:solidFill>
                  <a:schemeClr val="bg1"/>
                </a:solidFill>
                <a:cs typeface="Arial" charset="0"/>
              </a:rPr>
              <a:t>ET</a:t>
            </a:r>
          </a:p>
        </p:txBody>
      </p:sp>
      <p:sp>
        <p:nvSpPr>
          <p:cNvPr id="150" name="Rectangle 149"/>
          <p:cNvSpPr/>
          <p:nvPr/>
        </p:nvSpPr>
        <p:spPr bwMode="gray">
          <a:xfrm>
            <a:off x="6037264" y="5408612"/>
            <a:ext cx="396875" cy="225425"/>
          </a:xfrm>
          <a:prstGeom prst="rect">
            <a:avLst/>
          </a:prstGeom>
          <a:solidFill>
            <a:schemeClr val="accent3">
              <a:lumMod val="85000"/>
            </a:schemeClr>
          </a:solidFill>
          <a:ln w="12700" cap="rnd" algn="ctr">
            <a:noFill/>
            <a:miter lim="800000"/>
            <a:headEnd/>
            <a:tailEnd/>
          </a:ln>
        </p:spPr>
        <p:txBody>
          <a:bodyPr lIns="0" tIns="0" rIns="0" bIns="0" anchor="ctr" anchorCtr="1"/>
          <a:lstStyle/>
          <a:p>
            <a:pPr algn="ctr">
              <a:lnSpc>
                <a:spcPct val="106000"/>
              </a:lnSpc>
              <a:defRPr/>
            </a:pPr>
            <a:r>
              <a:rPr lang="en-US" sz="800" b="1" dirty="0">
                <a:solidFill>
                  <a:schemeClr val="bg1"/>
                </a:solidFill>
                <a:cs typeface="Arial" charset="0"/>
              </a:rPr>
              <a:t>PT</a:t>
            </a:r>
          </a:p>
        </p:txBody>
      </p:sp>
      <p:sp>
        <p:nvSpPr>
          <p:cNvPr id="78900" name="Rectangle 152"/>
          <p:cNvSpPr>
            <a:spLocks noChangeArrowheads="1"/>
          </p:cNvSpPr>
          <p:nvPr/>
        </p:nvSpPr>
        <p:spPr bwMode="gray">
          <a:xfrm>
            <a:off x="6472238" y="5775323"/>
            <a:ext cx="366712" cy="114300"/>
          </a:xfrm>
          <a:prstGeom prst="rect">
            <a:avLst/>
          </a:prstGeom>
          <a:solidFill>
            <a:srgbClr val="92D050"/>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0" tIns="0" rIns="0" b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800" b="1">
                <a:solidFill>
                  <a:schemeClr val="bg1"/>
                </a:solidFill>
              </a:rPr>
              <a:t>EOS</a:t>
            </a:r>
          </a:p>
        </p:txBody>
      </p:sp>
      <p:sp>
        <p:nvSpPr>
          <p:cNvPr id="78901" name="Rectangle 153"/>
          <p:cNvSpPr>
            <a:spLocks noChangeArrowheads="1"/>
          </p:cNvSpPr>
          <p:nvPr/>
        </p:nvSpPr>
        <p:spPr bwMode="gray">
          <a:xfrm>
            <a:off x="6470650" y="5964236"/>
            <a:ext cx="685800" cy="114300"/>
          </a:xfrm>
          <a:prstGeom prst="rect">
            <a:avLst/>
          </a:prstGeom>
          <a:solidFill>
            <a:srgbClr val="92D050"/>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0" tIns="0" rIns="0" b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800" b="1">
                <a:solidFill>
                  <a:schemeClr val="bg1"/>
                </a:solidFill>
              </a:rPr>
              <a:t>Competence</a:t>
            </a:r>
          </a:p>
        </p:txBody>
      </p:sp>
      <p:cxnSp>
        <p:nvCxnSpPr>
          <p:cNvPr id="78902" name="Elbow Connector 154"/>
          <p:cNvCxnSpPr>
            <a:cxnSpLocks noChangeShapeType="1"/>
            <a:stCxn id="78895" idx="3"/>
            <a:endCxn id="78900" idx="1"/>
          </p:cNvCxnSpPr>
          <p:nvPr/>
        </p:nvCxnSpPr>
        <p:spPr bwMode="auto">
          <a:xfrm flipV="1">
            <a:off x="6369050" y="5832473"/>
            <a:ext cx="103188" cy="95250"/>
          </a:xfrm>
          <a:prstGeom prst="bentConnector3">
            <a:avLst>
              <a:gd name="adj1" fmla="val 50000"/>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78903" name="Elbow Connector 155"/>
          <p:cNvCxnSpPr>
            <a:cxnSpLocks noChangeShapeType="1"/>
            <a:stCxn id="78895" idx="3"/>
            <a:endCxn id="78901" idx="1"/>
          </p:cNvCxnSpPr>
          <p:nvPr/>
        </p:nvCxnSpPr>
        <p:spPr bwMode="auto">
          <a:xfrm>
            <a:off x="6369050" y="5927724"/>
            <a:ext cx="101600" cy="93663"/>
          </a:xfrm>
          <a:prstGeom prst="bentConnector3">
            <a:avLst>
              <a:gd name="adj1" fmla="val 50000"/>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sp>
        <p:nvSpPr>
          <p:cNvPr id="78904" name="Rectangle 156"/>
          <p:cNvSpPr>
            <a:spLocks noChangeArrowheads="1"/>
          </p:cNvSpPr>
          <p:nvPr/>
        </p:nvSpPr>
        <p:spPr bwMode="gray">
          <a:xfrm>
            <a:off x="6470650" y="6130923"/>
            <a:ext cx="685800" cy="114300"/>
          </a:xfrm>
          <a:prstGeom prst="rect">
            <a:avLst/>
          </a:prstGeom>
          <a:solidFill>
            <a:srgbClr val="92D050"/>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0" tIns="0" rIns="0" b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800" b="1">
                <a:solidFill>
                  <a:schemeClr val="bg1"/>
                </a:solidFill>
              </a:rPr>
              <a:t>Vendors</a:t>
            </a:r>
          </a:p>
        </p:txBody>
      </p:sp>
      <p:sp>
        <p:nvSpPr>
          <p:cNvPr id="78905" name="Rectangle 157"/>
          <p:cNvSpPr>
            <a:spLocks noChangeArrowheads="1"/>
          </p:cNvSpPr>
          <p:nvPr/>
        </p:nvSpPr>
        <p:spPr bwMode="gray">
          <a:xfrm>
            <a:off x="6469063" y="6291261"/>
            <a:ext cx="685800" cy="114300"/>
          </a:xfrm>
          <a:prstGeom prst="rect">
            <a:avLst/>
          </a:prstGeom>
          <a:solidFill>
            <a:srgbClr val="92D050"/>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0" tIns="0" rIns="0" b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800" b="1">
                <a:solidFill>
                  <a:schemeClr val="bg1"/>
                </a:solidFill>
              </a:rPr>
              <a:t>PMO/HR</a:t>
            </a:r>
          </a:p>
        </p:txBody>
      </p:sp>
      <p:cxnSp>
        <p:nvCxnSpPr>
          <p:cNvPr id="78906" name="Elbow Connector 158"/>
          <p:cNvCxnSpPr>
            <a:cxnSpLocks noChangeShapeType="1"/>
            <a:stCxn id="78895" idx="3"/>
            <a:endCxn id="78904" idx="1"/>
          </p:cNvCxnSpPr>
          <p:nvPr/>
        </p:nvCxnSpPr>
        <p:spPr bwMode="auto">
          <a:xfrm>
            <a:off x="6369050" y="5927723"/>
            <a:ext cx="101600" cy="260350"/>
          </a:xfrm>
          <a:prstGeom prst="bentConnector3">
            <a:avLst>
              <a:gd name="adj1" fmla="val 50000"/>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78907" name="Elbow Connector 159"/>
          <p:cNvCxnSpPr>
            <a:cxnSpLocks noChangeShapeType="1"/>
            <a:stCxn id="78895" idx="3"/>
            <a:endCxn id="78905" idx="1"/>
          </p:cNvCxnSpPr>
          <p:nvPr/>
        </p:nvCxnSpPr>
        <p:spPr bwMode="auto">
          <a:xfrm>
            <a:off x="6369051" y="5927723"/>
            <a:ext cx="100013" cy="420688"/>
          </a:xfrm>
          <a:prstGeom prst="bentConnector3">
            <a:avLst>
              <a:gd name="adj1" fmla="val 50000"/>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78908" name="Straight Arrow Connector 20"/>
          <p:cNvCxnSpPr>
            <a:cxnSpLocks noChangeShapeType="1"/>
            <a:stCxn id="143" idx="2"/>
            <a:endCxn id="78850" idx="0"/>
          </p:cNvCxnSpPr>
          <p:nvPr/>
        </p:nvCxnSpPr>
        <p:spPr bwMode="auto">
          <a:xfrm>
            <a:off x="5751514" y="5257799"/>
            <a:ext cx="1587" cy="117475"/>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graphicFrame>
        <p:nvGraphicFramePr>
          <p:cNvPr id="139" name="Table 138"/>
          <p:cNvGraphicFramePr>
            <a:graphicFrameLocks noGrp="1"/>
          </p:cNvGraphicFramePr>
          <p:nvPr>
            <p:extLst>
              <p:ext uri="{D42A27DB-BD31-4B8C-83A1-F6EECF244321}">
                <p14:modId xmlns:p14="http://schemas.microsoft.com/office/powerpoint/2010/main" val="802816003"/>
              </p:ext>
            </p:extLst>
          </p:nvPr>
        </p:nvGraphicFramePr>
        <p:xfrm>
          <a:off x="7318376" y="4386261"/>
          <a:ext cx="4249510" cy="2074534"/>
        </p:xfrm>
        <a:graphic>
          <a:graphicData uri="http://schemas.openxmlformats.org/drawingml/2006/table">
            <a:tbl>
              <a:tblPr/>
              <a:tblGrid>
                <a:gridCol w="4249510"/>
              </a:tblGrid>
              <a:tr h="274316">
                <a:tc>
                  <a:txBody>
                    <a:bodyPr/>
                    <a:lstStyle/>
                    <a:p>
                      <a:pPr marL="0" indent="120650" algn="ctr" fontAlgn="b"/>
                      <a:r>
                        <a:rPr lang="en-US" sz="1200" b="1" i="0" u="none" strike="noStrike" dirty="0" smtClean="0">
                          <a:solidFill>
                            <a:srgbClr val="FFFFFF"/>
                          </a:solidFill>
                          <a:latin typeface="Arial" panose="020B0604020202020204" pitchFamily="34" charset="0"/>
                          <a:cs typeface="Arial" panose="020B0604020202020204" pitchFamily="34" charset="0"/>
                        </a:rPr>
                        <a:t>Activities associated with this phase</a:t>
                      </a:r>
                      <a:endParaRPr lang="en-US" sz="1200" b="1" i="0" u="none" strike="noStrike" dirty="0">
                        <a:solidFill>
                          <a:srgbClr val="FFFFFF"/>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20036">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kumimoji="0" lang="en-US" sz="12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Assess the current competency models and broader talent management strategy</a:t>
                      </a:r>
                    </a:p>
                  </a:txBody>
                  <a:tcPr marL="91426"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036">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kumimoji="0" lang="en-US" sz="12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Assess the organizational structure, decision making and overall operating model</a:t>
                      </a:r>
                    </a:p>
                  </a:txBody>
                  <a:tcPr marL="91426"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6720">
                <a:tc>
                  <a:txBody>
                    <a:bodyPr/>
                    <a:lstStyle/>
                    <a:p>
                      <a:pPr algn="ctr" fontAlgn="b"/>
                      <a:r>
                        <a:rPr lang="en-US" sz="1200" b="1" i="0" u="none" strike="noStrike" dirty="0" smtClean="0">
                          <a:solidFill>
                            <a:schemeClr val="bg1"/>
                          </a:solidFill>
                          <a:latin typeface="Arial" panose="020B0604020202020204" pitchFamily="34" charset="0"/>
                          <a:cs typeface="Arial" panose="020B0604020202020204" pitchFamily="34" charset="0"/>
                        </a:rPr>
                        <a:t>Deliverables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320036">
                <a:tc>
                  <a:txBody>
                    <a:bodyPr/>
                    <a:lstStyle/>
                    <a:p>
                      <a:pPr marL="0" marR="0" lvl="0" indent="0" algn="l" defTabSz="914400" rtl="0" eaLnBrk="0" fontAlgn="base" latinLnBrk="0" hangingPunct="0">
                        <a:lnSpc>
                          <a:spcPct val="100000"/>
                        </a:lnSpc>
                        <a:spcBef>
                          <a:spcPts val="0"/>
                        </a:spcBef>
                        <a:spcAft>
                          <a:spcPts val="600"/>
                        </a:spcAft>
                        <a:buClr>
                          <a:schemeClr val="tx1"/>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Gaps in competency and skills models, and talent management</a:t>
                      </a:r>
                      <a:endParaRPr kumimoji="0" lang="en-US"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26"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200022">
                <a:tc>
                  <a:txBody>
                    <a:bodyPr/>
                    <a:lstStyle/>
                    <a:p>
                      <a:pPr marL="0" marR="0" lvl="0" indent="0" algn="l" defTabSz="914400" rtl="0" eaLnBrk="0" fontAlgn="base" latinLnBrk="0" hangingPunct="0">
                        <a:lnSpc>
                          <a:spcPct val="100000"/>
                        </a:lnSpc>
                        <a:spcBef>
                          <a:spcPts val="0"/>
                        </a:spcBef>
                        <a:spcAft>
                          <a:spcPts val="600"/>
                        </a:spcAft>
                        <a:buClr>
                          <a:schemeClr val="tx1"/>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Pros/Cons of current structure vs. alternatives</a:t>
                      </a:r>
                      <a:endParaRPr kumimoji="0" lang="en-US"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26"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320036">
                <a:tc>
                  <a:txBody>
                    <a:bodyPr/>
                    <a:lstStyle/>
                    <a:p>
                      <a:pPr marL="0" marR="0" lvl="0" indent="0" algn="l" defTabSz="914400" rtl="0" eaLnBrk="0" fontAlgn="base" latinLnBrk="0" hangingPunct="0">
                        <a:lnSpc>
                          <a:spcPct val="100000"/>
                        </a:lnSpc>
                        <a:spcBef>
                          <a:spcPts val="0"/>
                        </a:spcBef>
                        <a:spcAft>
                          <a:spcPts val="600"/>
                        </a:spcAft>
                        <a:buClr>
                          <a:schemeClr val="tx1"/>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Root causes of inefficiency and key improvement areas</a:t>
                      </a:r>
                      <a:endParaRPr kumimoji="0" lang="en-US"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26"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4" name="SHP_260"/>
          <p:cNvSpPr>
            <a:spLocks noGrp="1" noChangeArrowheads="1"/>
          </p:cNvSpPr>
          <p:nvPr>
            <p:ph type="title"/>
          </p:nvPr>
        </p:nvSpPr>
        <p:spPr bwMode="auto">
          <a:xfrm>
            <a:off x="408217" y="197532"/>
            <a:ext cx="11624126" cy="522287"/>
          </a:xfrm>
        </p:spPr>
        <p:txBody>
          <a:bodyPr>
            <a:noAutofit/>
          </a:bodyPr>
          <a:lstStyle/>
          <a:p>
            <a:r>
              <a:rPr lang="en-US" altLang="en-US" sz="2400" b="1" dirty="0">
                <a:solidFill>
                  <a:srgbClr val="92D050"/>
                </a:solidFill>
              </a:rPr>
              <a:t>Step 2e: Assess Current State - Organizational </a:t>
            </a:r>
            <a:r>
              <a:rPr lang="en-US" altLang="en-US" sz="2400" b="1" dirty="0" smtClean="0">
                <a:solidFill>
                  <a:srgbClr val="92D050"/>
                </a:solidFill>
              </a:rPr>
              <a:t>Structure and </a:t>
            </a:r>
            <a:r>
              <a:rPr lang="en-US" altLang="en-US" sz="2400" b="1" dirty="0">
                <a:solidFill>
                  <a:srgbClr val="92D050"/>
                </a:solidFill>
              </a:rPr>
              <a:t>Talent Management</a:t>
            </a:r>
          </a:p>
        </p:txBody>
      </p:sp>
    </p:spTree>
    <p:extLst>
      <p:ext uri="{BB962C8B-B14F-4D97-AF65-F5344CB8AC3E}">
        <p14:creationId xmlns:p14="http://schemas.microsoft.com/office/powerpoint/2010/main" val="4013268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0" y="4741182"/>
            <a:ext cx="2084388" cy="16827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SHP_217"/>
          <p:cNvSpPr txBox="1">
            <a:spLocks noChangeArrowheads="1"/>
          </p:cNvSpPr>
          <p:nvPr/>
        </p:nvSpPr>
        <p:spPr bwMode="auto">
          <a:xfrm>
            <a:off x="495300" y="841150"/>
            <a:ext cx="11391899"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indent="1588"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marL="0" lvl="1" indent="0" defTabSz="914400">
              <a:lnSpc>
                <a:spcPct val="90000"/>
              </a:lnSpc>
              <a:spcBef>
                <a:spcPts val="500"/>
              </a:spcBef>
              <a:buClr>
                <a:srgbClr val="000000"/>
              </a:buClr>
              <a:buNone/>
            </a:pPr>
            <a:r>
              <a:rPr lang="en-US" altLang="en-US" sz="2000" dirty="0">
                <a:latin typeface="+mn-lt"/>
              </a:rPr>
              <a:t>Based on vision, objectives and assessments define improvement initiatives, recommendations and future state process/technology map to close the gap between as-is and to-be state. </a:t>
            </a:r>
          </a:p>
          <a:p>
            <a:pPr marL="0" lvl="1">
              <a:buClr>
                <a:srgbClr val="000000"/>
              </a:buClr>
              <a:buNone/>
            </a:pPr>
            <a:endParaRPr lang="en-US" altLang="en-US" sz="1200" dirty="0">
              <a:solidFill>
                <a:srgbClr val="000000"/>
              </a:solidFill>
            </a:endParaRPr>
          </a:p>
        </p:txBody>
      </p:sp>
      <p:sp>
        <p:nvSpPr>
          <p:cNvPr id="84996" name="Title 2"/>
          <p:cNvSpPr>
            <a:spLocks noGrp="1"/>
          </p:cNvSpPr>
          <p:nvPr>
            <p:ph type="title"/>
          </p:nvPr>
        </p:nvSpPr>
        <p:spPr>
          <a:xfrm>
            <a:off x="402771" y="175760"/>
            <a:ext cx="10515600" cy="546098"/>
          </a:xfrm>
        </p:spPr>
        <p:txBody>
          <a:bodyPr>
            <a:normAutofit/>
          </a:bodyPr>
          <a:lstStyle/>
          <a:p>
            <a:r>
              <a:rPr lang="en-US" altLang="en-US" sz="2400" b="1" dirty="0">
                <a:solidFill>
                  <a:srgbClr val="92D050"/>
                </a:solidFill>
              </a:rPr>
              <a:t>Step 3: Define Future State </a:t>
            </a:r>
          </a:p>
        </p:txBody>
      </p:sp>
      <p:pic>
        <p:nvPicPr>
          <p:cNvPr id="84997" name="Picture 9"/>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8328470" y="1612900"/>
            <a:ext cx="2012950" cy="1563688"/>
          </a:xfrm>
          <a:ln>
            <a:solidFill>
              <a:schemeClr val="tx1"/>
            </a:solidFill>
            <a:miter lim="800000"/>
            <a:headEnd/>
            <a:tailEnd/>
          </a:ln>
        </p:spPr>
      </p:pic>
      <p:sp>
        <p:nvSpPr>
          <p:cNvPr id="84998" name="Text Box 4"/>
          <p:cNvSpPr txBox="1">
            <a:spLocks noChangeArrowheads="1"/>
          </p:cNvSpPr>
          <p:nvPr/>
        </p:nvSpPr>
        <p:spPr bwMode="auto">
          <a:xfrm>
            <a:off x="6567055" y="1965326"/>
            <a:ext cx="15734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100000"/>
              </a:lnSpc>
              <a:spcBef>
                <a:spcPct val="0"/>
              </a:spcBef>
              <a:buClrTx/>
              <a:buSzTx/>
              <a:buFontTx/>
              <a:buNone/>
            </a:pPr>
            <a:r>
              <a:rPr lang="en-US" altLang="en-US" sz="1200" b="1" dirty="0">
                <a:solidFill>
                  <a:srgbClr val="000000"/>
                </a:solidFill>
              </a:rPr>
              <a:t>Initiatives &amp; Recommendation</a:t>
            </a:r>
          </a:p>
        </p:txBody>
      </p:sp>
      <p:sp>
        <p:nvSpPr>
          <p:cNvPr id="84999" name="Text Box 4"/>
          <p:cNvSpPr txBox="1">
            <a:spLocks noChangeArrowheads="1"/>
          </p:cNvSpPr>
          <p:nvPr/>
        </p:nvSpPr>
        <p:spPr bwMode="auto">
          <a:xfrm>
            <a:off x="2298424" y="1645103"/>
            <a:ext cx="16198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100000"/>
              </a:lnSpc>
              <a:spcBef>
                <a:spcPct val="0"/>
              </a:spcBef>
              <a:buClrTx/>
              <a:buSzTx/>
              <a:buFontTx/>
              <a:buNone/>
            </a:pPr>
            <a:r>
              <a:rPr lang="en-US" altLang="en-US" sz="1200" b="1" dirty="0">
                <a:solidFill>
                  <a:srgbClr val="000000"/>
                </a:solidFill>
              </a:rPr>
              <a:t>Vision &amp; Objectives</a:t>
            </a:r>
          </a:p>
        </p:txBody>
      </p:sp>
      <p:sp>
        <p:nvSpPr>
          <p:cNvPr id="85000" name="Text Box 4"/>
          <p:cNvSpPr txBox="1">
            <a:spLocks noChangeArrowheads="1"/>
          </p:cNvSpPr>
          <p:nvPr/>
        </p:nvSpPr>
        <p:spPr bwMode="auto">
          <a:xfrm>
            <a:off x="2016969" y="4006625"/>
            <a:ext cx="21827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100000"/>
              </a:lnSpc>
              <a:spcBef>
                <a:spcPct val="0"/>
              </a:spcBef>
              <a:buClrTx/>
              <a:buSzTx/>
              <a:buFontTx/>
              <a:buNone/>
            </a:pPr>
            <a:r>
              <a:rPr lang="en-US" altLang="en-US" sz="1200" b="1" dirty="0">
                <a:solidFill>
                  <a:srgbClr val="000000"/>
                </a:solidFill>
              </a:rPr>
              <a:t>Current State Assessments</a:t>
            </a:r>
          </a:p>
        </p:txBody>
      </p:sp>
      <p:pic>
        <p:nvPicPr>
          <p:cNvPr id="850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1" y="1973717"/>
            <a:ext cx="20732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0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1589" y="4356514"/>
            <a:ext cx="2073275" cy="1616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500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4571" y="2595563"/>
            <a:ext cx="2027238" cy="1616075"/>
          </a:xfrm>
          <a:prstGeom prst="rect">
            <a:avLst/>
          </a:prstGeom>
          <a:solidFill>
            <a:schemeClr val="bg1"/>
          </a:solidFill>
          <a:ln w="9525">
            <a:solidFill>
              <a:schemeClr val="tx1"/>
            </a:solidFill>
            <a:miter lim="800000"/>
            <a:headEnd/>
            <a:tailEnd/>
          </a:ln>
        </p:spPr>
      </p:pic>
      <p:sp>
        <p:nvSpPr>
          <p:cNvPr id="85004" name="Text Box 4"/>
          <p:cNvSpPr txBox="1">
            <a:spLocks noChangeArrowheads="1"/>
          </p:cNvSpPr>
          <p:nvPr/>
        </p:nvSpPr>
        <p:spPr bwMode="auto">
          <a:xfrm>
            <a:off x="6732360" y="3441700"/>
            <a:ext cx="15827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100000"/>
              </a:lnSpc>
              <a:spcBef>
                <a:spcPct val="0"/>
              </a:spcBef>
              <a:buClrTx/>
              <a:buSzTx/>
              <a:buFontTx/>
              <a:buNone/>
            </a:pPr>
            <a:r>
              <a:rPr lang="en-US" altLang="en-US" sz="1200" b="1">
                <a:solidFill>
                  <a:srgbClr val="000000"/>
                </a:solidFill>
              </a:rPr>
              <a:t>Future State Process, Technology and Organizational Maps</a:t>
            </a:r>
          </a:p>
        </p:txBody>
      </p:sp>
      <p:sp>
        <p:nvSpPr>
          <p:cNvPr id="18" name="Isosceles Triangle 115"/>
          <p:cNvSpPr>
            <a:spLocks noChangeArrowheads="1"/>
          </p:cNvSpPr>
          <p:nvPr/>
        </p:nvSpPr>
        <p:spPr bwMode="auto">
          <a:xfrm rot="5400000">
            <a:off x="3755000" y="3418915"/>
            <a:ext cx="3418796" cy="425894"/>
          </a:xfrm>
          <a:prstGeom prst="triangle">
            <a:avLst>
              <a:gd name="adj" fmla="val 50000"/>
            </a:avLst>
          </a:prstGeom>
          <a:solidFill>
            <a:srgbClr val="002060"/>
          </a:solidFill>
          <a:ln w="9525" algn="ctr">
            <a:noFill/>
            <a:round/>
            <a:headEnd/>
            <a:tailEnd/>
          </a:ln>
        </p:spPr>
        <p:txBody>
          <a:bodyPr/>
          <a:lstStyle/>
          <a:p>
            <a:pPr algn="ctr" eaLnBrk="1" hangingPunct="1">
              <a:defRPr/>
            </a:pPr>
            <a:endParaRPr lang="en-US" sz="1100" kern="0">
              <a:solidFill>
                <a:srgbClr val="1E4191"/>
              </a:solidFill>
              <a:latin typeface="GE Inspira Pitch"/>
            </a:endParaRPr>
          </a:p>
        </p:txBody>
      </p:sp>
      <p:graphicFrame>
        <p:nvGraphicFramePr>
          <p:cNvPr id="22" name="Table 21"/>
          <p:cNvGraphicFramePr>
            <a:graphicFrameLocks noGrp="1"/>
          </p:cNvGraphicFramePr>
          <p:nvPr>
            <p:extLst>
              <p:ext uri="{D42A27DB-BD31-4B8C-83A1-F6EECF244321}">
                <p14:modId xmlns:p14="http://schemas.microsoft.com/office/powerpoint/2010/main" val="3612552474"/>
              </p:ext>
            </p:extLst>
          </p:nvPr>
        </p:nvGraphicFramePr>
        <p:xfrm>
          <a:off x="5778497" y="4583113"/>
          <a:ext cx="5934532" cy="1719984"/>
        </p:xfrm>
        <a:graphic>
          <a:graphicData uri="http://schemas.openxmlformats.org/drawingml/2006/table">
            <a:tbl>
              <a:tblPr/>
              <a:tblGrid>
                <a:gridCol w="5934532"/>
              </a:tblGrid>
              <a:tr h="351744">
                <a:tc>
                  <a:txBody>
                    <a:bodyPr/>
                    <a:lstStyle/>
                    <a:p>
                      <a:pPr marL="0" indent="120650" algn="ctr" fontAlgn="b"/>
                      <a:r>
                        <a:rPr lang="en-US" sz="1200" b="1" i="0" u="none" strike="noStrike" dirty="0" smtClean="0">
                          <a:solidFill>
                            <a:srgbClr val="FFFFFF"/>
                          </a:solidFill>
                          <a:latin typeface="Arial" panose="020B0604020202020204" pitchFamily="34" charset="0"/>
                          <a:cs typeface="Arial" panose="020B0604020202020204" pitchFamily="34" charset="0"/>
                        </a:rPr>
                        <a:t>Activities associated with this phase</a:t>
                      </a:r>
                      <a:endParaRPr lang="en-US" sz="1200" b="1" i="0" u="none" strike="noStrike" dirty="0">
                        <a:solidFill>
                          <a:srgbClr val="FFFFFF"/>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199852">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kumimoji="0" lang="en-US" sz="12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Identify gaps</a:t>
                      </a:r>
                      <a:r>
                        <a:rPr kumimoji="0" lang="en-US" sz="1200" b="0" i="0" u="none" strike="noStrike" kern="0" cap="none" spc="0" normalizeH="0" noProof="0" dirty="0" smtClean="0">
                          <a:ln>
                            <a:noFill/>
                          </a:ln>
                          <a:solidFill>
                            <a:schemeClr val="tx1"/>
                          </a:solidFill>
                          <a:effectLst/>
                          <a:uLnTx/>
                          <a:uFillTx/>
                          <a:latin typeface="Arial" panose="020B0604020202020204" pitchFamily="34" charset="0"/>
                          <a:ea typeface="+mn-ea"/>
                          <a:cs typeface="Arial" panose="020B0604020202020204" pitchFamily="34" charset="0"/>
                        </a:rPr>
                        <a:t> based on value stream mapping and maturity assessment</a:t>
                      </a:r>
                      <a:endParaRPr kumimoji="0" lang="en-US" sz="12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marL="91427"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6041">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kumimoji="0" lang="en-US" sz="12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Define recommendations to close identified gaps</a:t>
                      </a:r>
                    </a:p>
                  </a:txBody>
                  <a:tcPr marL="91427"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9763">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kumimoji="0" lang="en-US" sz="12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Determine how to apply recommendations to key process and technology enablers</a:t>
                      </a:r>
                    </a:p>
                  </a:txBody>
                  <a:tcPr marL="91427"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8744">
                <a:tc>
                  <a:txBody>
                    <a:bodyPr/>
                    <a:lstStyle/>
                    <a:p>
                      <a:pPr algn="ctr" fontAlgn="b"/>
                      <a:r>
                        <a:rPr lang="en-US" sz="1200" b="1" i="0" u="none" strike="noStrike" dirty="0" smtClean="0">
                          <a:solidFill>
                            <a:schemeClr val="bg1"/>
                          </a:solidFill>
                          <a:latin typeface="Arial" panose="020B0604020202020204" pitchFamily="34" charset="0"/>
                          <a:cs typeface="Arial" panose="020B0604020202020204" pitchFamily="34" charset="0"/>
                        </a:rPr>
                        <a:t>Deliverables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99852">
                <a:tc>
                  <a:txBody>
                    <a:bodyPr/>
                    <a:lstStyle/>
                    <a:p>
                      <a:pPr marL="0" marR="0" lvl="0" indent="0" algn="l" defTabSz="914400" rtl="0" eaLnBrk="0" fontAlgn="base" latinLnBrk="0" hangingPunct="0">
                        <a:lnSpc>
                          <a:spcPct val="100000"/>
                        </a:lnSpc>
                        <a:spcBef>
                          <a:spcPts val="0"/>
                        </a:spcBef>
                        <a:spcAft>
                          <a:spcPts val="600"/>
                        </a:spcAft>
                        <a:buClr>
                          <a:schemeClr val="tx1"/>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Prioritized recommendation list for process and PLM improvements</a:t>
                      </a:r>
                      <a:endParaRPr kumimoji="0" lang="en-US"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27"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199852">
                <a:tc>
                  <a:txBody>
                    <a:bodyPr/>
                    <a:lstStyle/>
                    <a:p>
                      <a:pPr marL="0" marR="0" lvl="0" indent="0" algn="l" defTabSz="914400" rtl="0" eaLnBrk="0" fontAlgn="base" latinLnBrk="0" hangingPunct="0">
                        <a:lnSpc>
                          <a:spcPct val="100000"/>
                        </a:lnSpc>
                        <a:spcBef>
                          <a:spcPts val="0"/>
                        </a:spcBef>
                        <a:spcAft>
                          <a:spcPts val="600"/>
                        </a:spcAft>
                        <a:buClr>
                          <a:schemeClr val="tx1"/>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Future state concepts – Process, Technology and Organization</a:t>
                      </a:r>
                      <a:endParaRPr kumimoji="0" lang="en-US"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27"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2846940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Bent Arrow 35"/>
          <p:cNvSpPr/>
          <p:nvPr/>
        </p:nvSpPr>
        <p:spPr bwMode="gray">
          <a:xfrm rot="5400000">
            <a:off x="5254511" y="-590890"/>
            <a:ext cx="2015899" cy="7639050"/>
          </a:xfrm>
          <a:prstGeom prst="bentArrow">
            <a:avLst>
              <a:gd name="adj1" fmla="val 13220"/>
              <a:gd name="adj2" fmla="val 14888"/>
              <a:gd name="adj3" fmla="val 14544"/>
              <a:gd name="adj4" fmla="val 43750"/>
            </a:avLst>
          </a:prstGeom>
          <a:solidFill>
            <a:srgbClr val="92D050"/>
          </a:solidFill>
          <a:ln w="9525">
            <a:noFill/>
            <a:miter lim="800000"/>
            <a:headEnd/>
            <a:tailEnd/>
          </a:ln>
          <a:effectLst/>
        </p:spPr>
        <p:txBody>
          <a:bodyPr wrap="none" lIns="822960" anchor="ctr"/>
          <a:lstStyle/>
          <a:p>
            <a:pPr algn="ctr" defTabSz="911910">
              <a:lnSpc>
                <a:spcPct val="95000"/>
              </a:lnSpc>
              <a:tabLst>
                <a:tab pos="171450" algn="l"/>
              </a:tabLst>
              <a:defRPr/>
            </a:pPr>
            <a:endParaRPr lang="en-US" altLang="ja-JP" sz="1000">
              <a:solidFill>
                <a:srgbClr val="000000"/>
              </a:solidFill>
              <a:ea typeface="ＭＳ Ｐゴシック" pitchFamily="50" charset="-128"/>
            </a:endParaRPr>
          </a:p>
        </p:txBody>
      </p:sp>
      <p:sp>
        <p:nvSpPr>
          <p:cNvPr id="87043" name="SHP_217"/>
          <p:cNvSpPr txBox="1">
            <a:spLocks noChangeArrowheads="1"/>
          </p:cNvSpPr>
          <p:nvPr/>
        </p:nvSpPr>
        <p:spPr bwMode="auto">
          <a:xfrm>
            <a:off x="487680" y="845227"/>
            <a:ext cx="1136287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indent="1588"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marL="0" lvl="1" indent="0" defTabSz="914400">
              <a:lnSpc>
                <a:spcPct val="90000"/>
              </a:lnSpc>
              <a:spcBef>
                <a:spcPts val="500"/>
              </a:spcBef>
              <a:buClr>
                <a:srgbClr val="000000"/>
              </a:buClr>
              <a:buNone/>
            </a:pPr>
            <a:r>
              <a:rPr lang="en-US" altLang="en-US" sz="2000" dirty="0">
                <a:latin typeface="+mn-lt"/>
              </a:rPr>
              <a:t>The </a:t>
            </a:r>
            <a:r>
              <a:rPr lang="en-US" altLang="en-US" sz="2000" dirty="0" smtClean="0">
                <a:latin typeface="+mn-lt"/>
              </a:rPr>
              <a:t>assessment phase </a:t>
            </a:r>
            <a:r>
              <a:rPr lang="en-US" altLang="en-US" sz="2000" dirty="0">
                <a:latin typeface="+mn-lt"/>
              </a:rPr>
              <a:t>of the project culminates into a detailed roadmap and business case that identifies the quantitative and qualitative benefits of the improvement initiatives. </a:t>
            </a:r>
          </a:p>
        </p:txBody>
      </p:sp>
      <p:sp>
        <p:nvSpPr>
          <p:cNvPr id="87044" name="Text Box 5"/>
          <p:cNvSpPr txBox="1">
            <a:spLocks noChangeArrowheads="1"/>
          </p:cNvSpPr>
          <p:nvPr/>
        </p:nvSpPr>
        <p:spPr bwMode="auto">
          <a:xfrm>
            <a:off x="1825399" y="3121248"/>
            <a:ext cx="158591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45720" rIns="45720">
            <a:spAutoFit/>
          </a:bodyPr>
          <a:lstStyle>
            <a:lvl1pPr marL="111125" indent="-111125"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eaLnBrk="1" hangingPunct="1">
              <a:lnSpc>
                <a:spcPct val="100000"/>
              </a:lnSpc>
              <a:spcBef>
                <a:spcPct val="0"/>
              </a:spcBef>
              <a:buClrTx/>
              <a:buSzTx/>
              <a:buFontTx/>
              <a:buChar char="•"/>
            </a:pPr>
            <a:r>
              <a:rPr lang="en-US" altLang="en-US" sz="900">
                <a:solidFill>
                  <a:srgbClr val="000000"/>
                </a:solidFill>
              </a:rPr>
              <a:t>Identify Improvement opportunities</a:t>
            </a:r>
          </a:p>
          <a:p>
            <a:pPr eaLnBrk="1" hangingPunct="1">
              <a:lnSpc>
                <a:spcPct val="100000"/>
              </a:lnSpc>
              <a:spcBef>
                <a:spcPct val="0"/>
              </a:spcBef>
              <a:buClrTx/>
              <a:buSzTx/>
              <a:buFontTx/>
              <a:buChar char="•"/>
            </a:pPr>
            <a:r>
              <a:rPr lang="en-US" altLang="en-US" sz="900">
                <a:solidFill>
                  <a:srgbClr val="000000"/>
                </a:solidFill>
              </a:rPr>
              <a:t>Define baseline for improvement opportunities</a:t>
            </a:r>
          </a:p>
          <a:p>
            <a:pPr eaLnBrk="1" hangingPunct="1">
              <a:lnSpc>
                <a:spcPct val="100000"/>
              </a:lnSpc>
              <a:spcBef>
                <a:spcPct val="0"/>
              </a:spcBef>
              <a:buClrTx/>
              <a:buSzTx/>
              <a:buFontTx/>
              <a:buChar char="•"/>
            </a:pPr>
            <a:endParaRPr lang="en-US" altLang="en-US" sz="900">
              <a:solidFill>
                <a:srgbClr val="000000"/>
              </a:solidFill>
            </a:endParaRPr>
          </a:p>
        </p:txBody>
      </p:sp>
      <p:sp>
        <p:nvSpPr>
          <p:cNvPr id="87045" name="Text Box 6"/>
          <p:cNvSpPr txBox="1">
            <a:spLocks noChangeArrowheads="1"/>
          </p:cNvSpPr>
          <p:nvPr/>
        </p:nvSpPr>
        <p:spPr bwMode="auto">
          <a:xfrm>
            <a:off x="5602061" y="3121248"/>
            <a:ext cx="190658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45720" rIns="45720">
            <a:spAutoFit/>
          </a:bodyPr>
          <a:lstStyle>
            <a:lvl1pPr marL="111125" indent="-111125"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eaLnBrk="1" hangingPunct="1">
              <a:lnSpc>
                <a:spcPct val="100000"/>
              </a:lnSpc>
              <a:spcBef>
                <a:spcPct val="0"/>
              </a:spcBef>
              <a:buClrTx/>
              <a:buSzTx/>
              <a:buFontTx/>
              <a:buChar char="•"/>
            </a:pPr>
            <a:r>
              <a:rPr lang="en-US" altLang="en-US" sz="900" dirty="0">
                <a:solidFill>
                  <a:srgbClr val="000000"/>
                </a:solidFill>
              </a:rPr>
              <a:t>Refine by comparing against industry benchmarks</a:t>
            </a:r>
          </a:p>
          <a:p>
            <a:pPr eaLnBrk="1" hangingPunct="1">
              <a:lnSpc>
                <a:spcPct val="100000"/>
              </a:lnSpc>
              <a:spcBef>
                <a:spcPct val="0"/>
              </a:spcBef>
              <a:buClrTx/>
              <a:buSzTx/>
              <a:buFontTx/>
              <a:buChar char="•"/>
            </a:pPr>
            <a:r>
              <a:rPr lang="en-US" altLang="en-US" sz="900" dirty="0">
                <a:solidFill>
                  <a:srgbClr val="000000"/>
                </a:solidFill>
              </a:rPr>
              <a:t>Use conservative benchmarks to leave potential upside</a:t>
            </a:r>
          </a:p>
          <a:p>
            <a:pPr eaLnBrk="1" hangingPunct="1">
              <a:lnSpc>
                <a:spcPct val="100000"/>
              </a:lnSpc>
              <a:spcBef>
                <a:spcPct val="0"/>
              </a:spcBef>
              <a:buClrTx/>
              <a:buSzTx/>
              <a:buFontTx/>
              <a:buChar char="•"/>
            </a:pPr>
            <a:r>
              <a:rPr lang="en-US" altLang="en-US" sz="900" dirty="0">
                <a:solidFill>
                  <a:srgbClr val="000000"/>
                </a:solidFill>
              </a:rPr>
              <a:t>Eliminate double counting and refined benefit calculations with feedback from functional SMEs </a:t>
            </a:r>
          </a:p>
        </p:txBody>
      </p:sp>
      <p:sp>
        <p:nvSpPr>
          <p:cNvPr id="87046" name="Text Box 7"/>
          <p:cNvSpPr txBox="1">
            <a:spLocks noChangeArrowheads="1"/>
          </p:cNvSpPr>
          <p:nvPr/>
        </p:nvSpPr>
        <p:spPr bwMode="auto">
          <a:xfrm>
            <a:off x="3731986" y="3121249"/>
            <a:ext cx="1576388"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45720" rIns="45720">
            <a:spAutoFit/>
          </a:bodyPr>
          <a:lstStyle>
            <a:lvl1pPr marL="111125" indent="-111125"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eaLnBrk="1" hangingPunct="1">
              <a:lnSpc>
                <a:spcPct val="100000"/>
              </a:lnSpc>
              <a:spcBef>
                <a:spcPct val="0"/>
              </a:spcBef>
              <a:buClrTx/>
              <a:buSzTx/>
              <a:buFontTx/>
              <a:buChar char="•"/>
            </a:pPr>
            <a:r>
              <a:rPr lang="en-US" altLang="en-US" sz="900">
                <a:solidFill>
                  <a:srgbClr val="000000"/>
                </a:solidFill>
              </a:rPr>
              <a:t>Sequence improvement benefits to roadmap</a:t>
            </a:r>
          </a:p>
          <a:p>
            <a:pPr eaLnBrk="1" hangingPunct="1">
              <a:lnSpc>
                <a:spcPct val="100000"/>
              </a:lnSpc>
              <a:spcBef>
                <a:spcPct val="0"/>
              </a:spcBef>
              <a:buClrTx/>
              <a:buSzTx/>
              <a:buFontTx/>
              <a:buChar char="•"/>
            </a:pPr>
            <a:r>
              <a:rPr lang="en-US" altLang="en-US" sz="900">
                <a:solidFill>
                  <a:srgbClr val="000000"/>
                </a:solidFill>
              </a:rPr>
              <a:t>Extrapolate benefits across all programs</a:t>
            </a:r>
          </a:p>
          <a:p>
            <a:pPr eaLnBrk="1" hangingPunct="1">
              <a:lnSpc>
                <a:spcPct val="100000"/>
              </a:lnSpc>
              <a:spcBef>
                <a:spcPct val="0"/>
              </a:spcBef>
              <a:buClrTx/>
              <a:buSzTx/>
              <a:buFontTx/>
              <a:buChar char="•"/>
            </a:pPr>
            <a:r>
              <a:rPr lang="en-US" altLang="en-US" sz="900">
                <a:solidFill>
                  <a:srgbClr val="000000"/>
                </a:solidFill>
              </a:rPr>
              <a:t>Validate benefits with Functional SMEs and Stakeholders</a:t>
            </a:r>
          </a:p>
        </p:txBody>
      </p:sp>
      <p:sp>
        <p:nvSpPr>
          <p:cNvPr id="87047" name="Text Box 8"/>
          <p:cNvSpPr txBox="1">
            <a:spLocks noChangeArrowheads="1"/>
          </p:cNvSpPr>
          <p:nvPr/>
        </p:nvSpPr>
        <p:spPr bwMode="auto">
          <a:xfrm>
            <a:off x="7508649" y="3121249"/>
            <a:ext cx="1631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45720" rIns="45720">
            <a:spAutoFit/>
          </a:bodyPr>
          <a:lstStyle>
            <a:lvl1pPr marL="111125" indent="-111125"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eaLnBrk="1" hangingPunct="1">
              <a:lnSpc>
                <a:spcPct val="100000"/>
              </a:lnSpc>
              <a:spcBef>
                <a:spcPct val="0"/>
              </a:spcBef>
              <a:buClrTx/>
              <a:buSzTx/>
              <a:buFont typeface="Arial" pitchFamily="34" charset="0"/>
              <a:buChar char="•"/>
            </a:pPr>
            <a:r>
              <a:rPr lang="en-US" altLang="en-US" sz="900">
                <a:solidFill>
                  <a:srgbClr val="000000"/>
                </a:solidFill>
              </a:rPr>
              <a:t>Enter benefits into Financial Impact Template to analyze benefits and document assumptions</a:t>
            </a:r>
          </a:p>
          <a:p>
            <a:pPr eaLnBrk="1" hangingPunct="1">
              <a:lnSpc>
                <a:spcPct val="100000"/>
              </a:lnSpc>
              <a:spcBef>
                <a:spcPct val="0"/>
              </a:spcBef>
              <a:buClrTx/>
              <a:buSzTx/>
              <a:buFontTx/>
              <a:buChar char="•"/>
            </a:pPr>
            <a:r>
              <a:rPr lang="en-US" altLang="en-US" sz="900">
                <a:solidFill>
                  <a:srgbClr val="000000"/>
                </a:solidFill>
              </a:rPr>
              <a:t>Determine ROI</a:t>
            </a:r>
          </a:p>
          <a:p>
            <a:pPr eaLnBrk="1" hangingPunct="1">
              <a:lnSpc>
                <a:spcPct val="100000"/>
              </a:lnSpc>
              <a:spcBef>
                <a:spcPct val="0"/>
              </a:spcBef>
              <a:buClrTx/>
              <a:buSzTx/>
              <a:buFontTx/>
              <a:buChar char="•"/>
            </a:pPr>
            <a:endParaRPr lang="en-US" altLang="en-US" sz="900">
              <a:solidFill>
                <a:srgbClr val="000000"/>
              </a:solidFill>
            </a:endParaRPr>
          </a:p>
        </p:txBody>
      </p:sp>
      <p:sp>
        <p:nvSpPr>
          <p:cNvPr id="87048" name="Text Box 9"/>
          <p:cNvSpPr txBox="1">
            <a:spLocks noChangeArrowheads="1"/>
          </p:cNvSpPr>
          <p:nvPr/>
        </p:nvSpPr>
        <p:spPr bwMode="auto">
          <a:xfrm>
            <a:off x="2108239" y="1724249"/>
            <a:ext cx="732893" cy="23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75000"/>
              </a:lnSpc>
              <a:spcBef>
                <a:spcPct val="0"/>
              </a:spcBef>
              <a:buClrTx/>
              <a:buSzTx/>
              <a:buFontTx/>
              <a:buNone/>
            </a:pPr>
            <a:r>
              <a:rPr lang="en-US" altLang="en-US" sz="1200" b="1">
                <a:solidFill>
                  <a:srgbClr val="000000"/>
                </a:solidFill>
              </a:rPr>
              <a:t>Identify</a:t>
            </a:r>
          </a:p>
        </p:txBody>
      </p:sp>
      <p:sp>
        <p:nvSpPr>
          <p:cNvPr id="87049" name="Text Box 10"/>
          <p:cNvSpPr txBox="1">
            <a:spLocks noChangeArrowheads="1"/>
          </p:cNvSpPr>
          <p:nvPr/>
        </p:nvSpPr>
        <p:spPr bwMode="auto">
          <a:xfrm>
            <a:off x="6054351" y="1724249"/>
            <a:ext cx="654346" cy="23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75000"/>
              </a:lnSpc>
              <a:spcBef>
                <a:spcPct val="0"/>
              </a:spcBef>
              <a:buClrTx/>
              <a:buSzTx/>
              <a:buFontTx/>
              <a:buNone/>
            </a:pPr>
            <a:r>
              <a:rPr lang="en-US" altLang="en-US" sz="1200" b="1">
                <a:solidFill>
                  <a:srgbClr val="000000"/>
                </a:solidFill>
              </a:rPr>
              <a:t>Refine</a:t>
            </a:r>
          </a:p>
        </p:txBody>
      </p:sp>
      <p:sp>
        <p:nvSpPr>
          <p:cNvPr id="87050" name="Text Box 11"/>
          <p:cNvSpPr txBox="1">
            <a:spLocks noChangeArrowheads="1"/>
          </p:cNvSpPr>
          <p:nvPr/>
        </p:nvSpPr>
        <p:spPr bwMode="auto">
          <a:xfrm>
            <a:off x="3767190" y="1724249"/>
            <a:ext cx="1432956" cy="23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75000"/>
              </a:lnSpc>
              <a:spcBef>
                <a:spcPct val="0"/>
              </a:spcBef>
              <a:buClrTx/>
              <a:buSzTx/>
              <a:buFontTx/>
              <a:buNone/>
            </a:pPr>
            <a:r>
              <a:rPr lang="en-US" altLang="en-US" sz="1200" b="1">
                <a:solidFill>
                  <a:srgbClr val="000000"/>
                </a:solidFill>
              </a:rPr>
              <a:t>Define &amp; Validate</a:t>
            </a:r>
          </a:p>
        </p:txBody>
      </p:sp>
      <p:sp>
        <p:nvSpPr>
          <p:cNvPr id="87051" name="Text Box 12"/>
          <p:cNvSpPr txBox="1">
            <a:spLocks noChangeArrowheads="1"/>
          </p:cNvSpPr>
          <p:nvPr/>
        </p:nvSpPr>
        <p:spPr bwMode="auto">
          <a:xfrm>
            <a:off x="7819117" y="1724249"/>
            <a:ext cx="764953" cy="23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75000"/>
              </a:lnSpc>
              <a:spcBef>
                <a:spcPct val="0"/>
              </a:spcBef>
              <a:buClrTx/>
              <a:buSzTx/>
              <a:buFontTx/>
              <a:buNone/>
            </a:pPr>
            <a:r>
              <a:rPr lang="en-US" altLang="en-US" sz="1200" b="1">
                <a:solidFill>
                  <a:srgbClr val="000000"/>
                </a:solidFill>
              </a:rPr>
              <a:t>Analyze</a:t>
            </a:r>
          </a:p>
        </p:txBody>
      </p:sp>
      <p:pic>
        <p:nvPicPr>
          <p:cNvPr id="87052"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6449" y="4591504"/>
            <a:ext cx="1433512" cy="1077913"/>
          </a:xfrm>
          <a:prstGeom prst="rect">
            <a:avLst/>
          </a:prstGeom>
          <a:noFill/>
          <a:ln w="9525">
            <a:solidFill>
              <a:srgbClr val="1E4191"/>
            </a:solidFill>
            <a:miter lim="800000"/>
            <a:headEnd/>
            <a:tailEnd/>
          </a:ln>
          <a:extLst>
            <a:ext uri="{909E8E84-426E-40DD-AFC4-6F175D3DCCD1}">
              <a14:hiddenFill xmlns:a14="http://schemas.microsoft.com/office/drawing/2010/main">
                <a:solidFill>
                  <a:srgbClr val="FFFFFF"/>
                </a:solidFill>
              </a14:hiddenFill>
            </a:ext>
          </a:extLst>
        </p:spPr>
      </p:pic>
      <p:sp>
        <p:nvSpPr>
          <p:cNvPr id="87053" name="Text Box 14"/>
          <p:cNvSpPr txBox="1">
            <a:spLocks noChangeArrowheads="1"/>
          </p:cNvSpPr>
          <p:nvPr/>
        </p:nvSpPr>
        <p:spPr bwMode="auto">
          <a:xfrm>
            <a:off x="8710386" y="4329567"/>
            <a:ext cx="19002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lstStyle>
            <a:lvl1pPr defTabSz="901700">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0170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017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01700">
              <a:lnSpc>
                <a:spcPct val="106000"/>
              </a:lnSpc>
              <a:spcBef>
                <a:spcPct val="20000"/>
              </a:spcBef>
              <a:buClr>
                <a:schemeClr val="tx1"/>
              </a:buClr>
              <a:buChar char="•"/>
              <a:defRPr sz="1000">
                <a:solidFill>
                  <a:schemeClr val="tx1"/>
                </a:solidFill>
                <a:latin typeface="Arial" pitchFamily="34" charset="0"/>
              </a:defRPr>
            </a:lvl4pPr>
            <a:lvl5pPr marL="2057400" indent="-228600" defTabSz="901700">
              <a:spcBef>
                <a:spcPct val="20000"/>
              </a:spcBef>
              <a:buClr>
                <a:schemeClr val="tx1"/>
              </a:buClr>
              <a:buChar char="–"/>
              <a:defRPr sz="1200">
                <a:solidFill>
                  <a:schemeClr val="tx1"/>
                </a:solidFill>
                <a:latin typeface="Arial" pitchFamily="34" charset="0"/>
              </a:defRPr>
            </a:lvl5pPr>
            <a:lvl6pPr marL="2514600" indent="-228600" defTabSz="9017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017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017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017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lnSpc>
                <a:spcPct val="90000"/>
              </a:lnSpc>
              <a:spcBef>
                <a:spcPct val="0"/>
              </a:spcBef>
              <a:buClr>
                <a:srgbClr val="8099CC"/>
              </a:buClr>
              <a:buSzTx/>
              <a:buFont typeface="Monotype Sorts"/>
              <a:buNone/>
            </a:pPr>
            <a:r>
              <a:rPr lang="en-US" altLang="en-US" sz="1200" b="1">
                <a:solidFill>
                  <a:srgbClr val="000000"/>
                </a:solidFill>
              </a:rPr>
              <a:t>Business Case</a:t>
            </a:r>
          </a:p>
        </p:txBody>
      </p:sp>
      <p:sp>
        <p:nvSpPr>
          <p:cNvPr id="87054" name="Text Box 21"/>
          <p:cNvSpPr txBox="1">
            <a:spLocks noChangeArrowheads="1"/>
          </p:cNvSpPr>
          <p:nvPr/>
        </p:nvSpPr>
        <p:spPr bwMode="auto">
          <a:xfrm>
            <a:off x="8600850" y="5701167"/>
            <a:ext cx="18430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nSpc>
                <a:spcPct val="100000"/>
              </a:lnSpc>
              <a:spcBef>
                <a:spcPct val="0"/>
              </a:spcBef>
              <a:buClrTx/>
              <a:buSzTx/>
              <a:buFontTx/>
              <a:buNone/>
            </a:pPr>
            <a:r>
              <a:rPr lang="en-US" altLang="en-US" sz="1000">
                <a:solidFill>
                  <a:srgbClr val="000000"/>
                </a:solidFill>
              </a:rPr>
              <a:t>Costs and benefits of each detailed recommendation are calculated to determine the total ROI</a:t>
            </a:r>
          </a:p>
        </p:txBody>
      </p:sp>
      <p:sp>
        <p:nvSpPr>
          <p:cNvPr id="87055" name="Title 6"/>
          <p:cNvSpPr>
            <a:spLocks noGrp="1"/>
          </p:cNvSpPr>
          <p:nvPr>
            <p:ph type="title"/>
          </p:nvPr>
        </p:nvSpPr>
        <p:spPr/>
        <p:txBody>
          <a:bodyPr>
            <a:normAutofit/>
          </a:bodyPr>
          <a:lstStyle/>
          <a:p>
            <a:r>
              <a:rPr lang="en-US" altLang="en-US" sz="2400" b="1" dirty="0">
                <a:solidFill>
                  <a:srgbClr val="92D050"/>
                </a:solidFill>
              </a:rPr>
              <a:t>Step 4: Build Roadmap and Business Case</a:t>
            </a:r>
          </a:p>
        </p:txBody>
      </p:sp>
      <p:pic>
        <p:nvPicPr>
          <p:cNvPr id="87056" name="Picture 4"/>
          <p:cNvPicPr>
            <a:picLocks noChangeArrowheads="1"/>
          </p:cNvPicPr>
          <p:nvPr/>
        </p:nvPicPr>
        <p:blipFill>
          <a:blip r:embed="rId4" cstate="print">
            <a:extLst>
              <a:ext uri="{28A0092B-C50C-407E-A947-70E740481C1C}">
                <a14:useLocalDpi xmlns:a14="http://schemas.microsoft.com/office/drawing/2010/main" val="0"/>
              </a:ext>
            </a:extLst>
          </a:blip>
          <a:srcRect l="16748" t="19595" r="19469" b="14670"/>
          <a:stretch>
            <a:fillRect/>
          </a:stretch>
        </p:blipFill>
        <p:spPr bwMode="auto">
          <a:xfrm>
            <a:off x="5636987" y="1946499"/>
            <a:ext cx="1533525" cy="1157287"/>
          </a:xfrm>
          <a:prstGeom prst="rect">
            <a:avLst/>
          </a:prstGeom>
          <a:noFill/>
          <a:ln w="9525">
            <a:solidFill>
              <a:srgbClr val="1E4191"/>
            </a:solidFill>
            <a:miter lim="800000"/>
            <a:headEnd/>
            <a:tailEnd/>
          </a:ln>
          <a:extLst>
            <a:ext uri="{909E8E84-426E-40DD-AFC4-6F175D3DCCD1}">
              <a14:hiddenFill xmlns:a14="http://schemas.microsoft.com/office/drawing/2010/main">
                <a:solidFill>
                  <a:srgbClr val="FFFFFF"/>
                </a:solidFill>
              </a14:hiddenFill>
            </a:ext>
          </a:extLst>
        </p:spPr>
      </p:pic>
      <p:pic>
        <p:nvPicPr>
          <p:cNvPr id="8705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2462" y="1946499"/>
            <a:ext cx="1571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3411" y="1916335"/>
            <a:ext cx="15319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1587" y="4591504"/>
            <a:ext cx="1425575" cy="1077913"/>
          </a:xfrm>
          <a:prstGeom prst="rect">
            <a:avLst/>
          </a:prstGeom>
          <a:noFill/>
          <a:ln w="9525">
            <a:solidFill>
              <a:srgbClr val="1E419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60" name="Text Box 14"/>
          <p:cNvSpPr txBox="1">
            <a:spLocks noChangeArrowheads="1"/>
          </p:cNvSpPr>
          <p:nvPr/>
        </p:nvSpPr>
        <p:spPr bwMode="auto">
          <a:xfrm>
            <a:off x="6700611" y="4329567"/>
            <a:ext cx="19002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lstStyle>
            <a:lvl1pPr defTabSz="901700">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0170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017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01700">
              <a:lnSpc>
                <a:spcPct val="106000"/>
              </a:lnSpc>
              <a:spcBef>
                <a:spcPct val="20000"/>
              </a:spcBef>
              <a:buClr>
                <a:schemeClr val="tx1"/>
              </a:buClr>
              <a:buChar char="•"/>
              <a:defRPr sz="1000">
                <a:solidFill>
                  <a:schemeClr val="tx1"/>
                </a:solidFill>
                <a:latin typeface="Arial" pitchFamily="34" charset="0"/>
              </a:defRPr>
            </a:lvl4pPr>
            <a:lvl5pPr marL="2057400" indent="-228600" defTabSz="901700">
              <a:spcBef>
                <a:spcPct val="20000"/>
              </a:spcBef>
              <a:buClr>
                <a:schemeClr val="tx1"/>
              </a:buClr>
              <a:buChar char="–"/>
              <a:defRPr sz="1200">
                <a:solidFill>
                  <a:schemeClr val="tx1"/>
                </a:solidFill>
                <a:latin typeface="Arial" pitchFamily="34" charset="0"/>
              </a:defRPr>
            </a:lvl5pPr>
            <a:lvl6pPr marL="2514600" indent="-228600" defTabSz="9017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017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017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017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lnSpc>
                <a:spcPct val="90000"/>
              </a:lnSpc>
              <a:spcBef>
                <a:spcPct val="0"/>
              </a:spcBef>
              <a:buClr>
                <a:srgbClr val="8099CC"/>
              </a:buClr>
              <a:buSzTx/>
              <a:buFont typeface="Monotype Sorts"/>
              <a:buNone/>
            </a:pPr>
            <a:r>
              <a:rPr lang="en-US" altLang="en-US" sz="1200" b="1">
                <a:solidFill>
                  <a:srgbClr val="000000"/>
                </a:solidFill>
              </a:rPr>
              <a:t>Roadmap</a:t>
            </a:r>
          </a:p>
        </p:txBody>
      </p:sp>
      <p:cxnSp>
        <p:nvCxnSpPr>
          <p:cNvPr id="3" name="Straight Connector 2"/>
          <p:cNvCxnSpPr/>
          <p:nvPr/>
        </p:nvCxnSpPr>
        <p:spPr bwMode="auto">
          <a:xfrm>
            <a:off x="6886350" y="4251099"/>
            <a:ext cx="3475037" cy="0"/>
          </a:xfrm>
          <a:prstGeom prst="line">
            <a:avLst/>
          </a:prstGeom>
          <a:solidFill>
            <a:schemeClr val="accent2"/>
          </a:solidFill>
          <a:ln w="38100" cap="flat" cmpd="sng" algn="ctr">
            <a:solidFill>
              <a:srgbClr val="002060"/>
            </a:solidFill>
            <a:prstDash val="solid"/>
            <a:round/>
            <a:headEnd type="none" w="med" len="med"/>
            <a:tailEnd type="none" w="med" len="med"/>
          </a:ln>
          <a:effectLst/>
        </p:spPr>
      </p:cxnSp>
      <p:sp>
        <p:nvSpPr>
          <p:cNvPr id="87062" name="Text Box 21"/>
          <p:cNvSpPr txBox="1">
            <a:spLocks noChangeArrowheads="1"/>
          </p:cNvSpPr>
          <p:nvPr/>
        </p:nvSpPr>
        <p:spPr bwMode="auto">
          <a:xfrm>
            <a:off x="6772050" y="5701166"/>
            <a:ext cx="1938337"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nSpc>
                <a:spcPct val="100000"/>
              </a:lnSpc>
              <a:spcBef>
                <a:spcPct val="0"/>
              </a:spcBef>
              <a:buClrTx/>
              <a:buSzTx/>
              <a:buFontTx/>
              <a:buNone/>
            </a:pPr>
            <a:r>
              <a:rPr lang="en-US" altLang="en-US" sz="1000">
                <a:solidFill>
                  <a:srgbClr val="000000"/>
                </a:solidFill>
              </a:rPr>
              <a:t>The roadmap provides a multiyear plan to develop the process, people, and supporting infrastructure required to achieve PLM vision </a:t>
            </a:r>
          </a:p>
        </p:txBody>
      </p:sp>
      <p:graphicFrame>
        <p:nvGraphicFramePr>
          <p:cNvPr id="2" name="Table 1"/>
          <p:cNvGraphicFramePr>
            <a:graphicFrameLocks noGrp="1"/>
          </p:cNvGraphicFramePr>
          <p:nvPr>
            <p:extLst>
              <p:ext uri="{D42A27DB-BD31-4B8C-83A1-F6EECF244321}">
                <p14:modId xmlns:p14="http://schemas.microsoft.com/office/powerpoint/2010/main" val="2054904594"/>
              </p:ext>
            </p:extLst>
          </p:nvPr>
        </p:nvGraphicFramePr>
        <p:xfrm>
          <a:off x="1132114" y="4535035"/>
          <a:ext cx="5168447" cy="2127766"/>
        </p:xfrm>
        <a:graphic>
          <a:graphicData uri="http://schemas.openxmlformats.org/drawingml/2006/table">
            <a:tbl>
              <a:tblPr/>
              <a:tblGrid>
                <a:gridCol w="5168447"/>
              </a:tblGrid>
              <a:tr h="283708">
                <a:tc>
                  <a:txBody>
                    <a:bodyPr/>
                    <a:lstStyle/>
                    <a:p>
                      <a:pPr marL="0" indent="120650" algn="ctr" fontAlgn="b"/>
                      <a:r>
                        <a:rPr lang="en-US" sz="1200" b="1" i="0" u="none" strike="noStrike" dirty="0" smtClean="0">
                          <a:solidFill>
                            <a:srgbClr val="FFFFFF"/>
                          </a:solidFill>
                          <a:latin typeface="Arial" panose="020B0604020202020204" pitchFamily="34" charset="0"/>
                          <a:cs typeface="Arial" panose="020B0604020202020204" pitchFamily="34" charset="0"/>
                        </a:rPr>
                        <a:t>Activities associated with this phase</a:t>
                      </a:r>
                      <a:endParaRPr lang="en-US" sz="1200" b="1" i="0" u="none" strike="noStrike" dirty="0">
                        <a:solidFill>
                          <a:srgbClr val="FFFFFF"/>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28619">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kumimoji="0" lang="en-US" sz="12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Quantify the business case benefits for each recommendation</a:t>
                      </a:r>
                    </a:p>
                  </a:txBody>
                  <a:tcPr marL="9144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5279">
                <a:tc>
                  <a:txBody>
                    <a:bodyPr/>
                    <a:lstStyle/>
                    <a:p>
                      <a:pPr marL="0" indent="0" defTabSz="911910">
                        <a:buFontTx/>
                        <a:buNone/>
                      </a:pPr>
                      <a:r>
                        <a:rPr kumimoji="0" lang="en-US" sz="12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Prioritize and sequence recommendations based upon dependencies and value to the organization</a:t>
                      </a:r>
                      <a:endParaRPr kumimoji="0" lang="en-US" sz="1200" b="0" i="0" u="none" strike="noStrike" kern="0" cap="none" spc="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marL="9144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5279">
                <a:tc>
                  <a:txBody>
                    <a:bodyPr/>
                    <a:lstStyle/>
                    <a:p>
                      <a:pPr marL="1588" lvl="1" indent="0" fontAlgn="base">
                        <a:spcBef>
                          <a:spcPts val="600"/>
                        </a:spcBef>
                        <a:spcAft>
                          <a:spcPct val="0"/>
                        </a:spcAft>
                        <a:buClr>
                          <a:srgbClr val="000000"/>
                        </a:buClr>
                        <a:buFont typeface="Arial" pitchFamily="34" charset="0"/>
                        <a:buNone/>
                        <a:defRPr/>
                      </a:pPr>
                      <a:r>
                        <a:rPr kumimoji="0" lang="en-US"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Finalize business case and validate with </a:t>
                      </a:r>
                      <a:r>
                        <a:rPr lang="en-US" sz="1200" kern="0" dirty="0" smtClean="0">
                          <a:latin typeface="Arial" panose="020B0604020202020204" pitchFamily="34" charset="0"/>
                          <a:cs typeface="Arial" panose="020B0604020202020204" pitchFamily="34" charset="0"/>
                        </a:rPr>
                        <a:t>leadership and key stakeholders</a:t>
                      </a:r>
                      <a:endParaRPr lang="en-US" sz="1200" kern="0" dirty="0">
                        <a:latin typeface="Arial" panose="020B0604020202020204" pitchFamily="34" charset="0"/>
                        <a:cs typeface="Arial" panose="020B0604020202020204" pitchFamily="34" charset="0"/>
                      </a:endParaRPr>
                    </a:p>
                  </a:txBody>
                  <a:tcPr marL="9144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1428">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kumimoji="0" lang="en-US" sz="12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Validate roadmap with leadership and key stakeholders</a:t>
                      </a:r>
                    </a:p>
                  </a:txBody>
                  <a:tcPr marL="9144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9233">
                <a:tc>
                  <a:txBody>
                    <a:bodyPr/>
                    <a:lstStyle/>
                    <a:p>
                      <a:pPr algn="ctr" fontAlgn="b"/>
                      <a:r>
                        <a:rPr lang="en-US" sz="1200" b="1" i="0" u="none" strike="noStrike" dirty="0" smtClean="0">
                          <a:solidFill>
                            <a:schemeClr val="bg1"/>
                          </a:solidFill>
                          <a:latin typeface="Arial" panose="020B0604020202020204" pitchFamily="34" charset="0"/>
                          <a:cs typeface="Arial" panose="020B0604020202020204" pitchFamily="34" charset="0"/>
                        </a:rPr>
                        <a:t>Deliverables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82385">
                <a:tc>
                  <a:txBody>
                    <a:bodyPr/>
                    <a:lstStyle/>
                    <a:p>
                      <a:pPr marL="0" marR="0" lvl="0" indent="0" algn="l" defTabSz="914400" rtl="0" eaLnBrk="0" fontAlgn="base" latinLnBrk="0" hangingPunct="0">
                        <a:lnSpc>
                          <a:spcPct val="100000"/>
                        </a:lnSpc>
                        <a:spcBef>
                          <a:spcPts val="0"/>
                        </a:spcBef>
                        <a:spcAft>
                          <a:spcPts val="600"/>
                        </a:spcAft>
                        <a:buClr>
                          <a:schemeClr val="tx1"/>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Business Case</a:t>
                      </a:r>
                      <a:endParaRPr kumimoji="0" lang="en-US"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r>
              <a:tr h="179211">
                <a:tc>
                  <a:txBody>
                    <a:bodyPr/>
                    <a:lstStyle/>
                    <a:p>
                      <a:pPr marL="0" marR="0" lvl="0" indent="0" algn="l" defTabSz="914400" rtl="0" eaLnBrk="0" fontAlgn="base" latinLnBrk="0" hangingPunct="0">
                        <a:lnSpc>
                          <a:spcPct val="100000"/>
                        </a:lnSpc>
                        <a:spcBef>
                          <a:spcPts val="0"/>
                        </a:spcBef>
                        <a:spcAft>
                          <a:spcPts val="600"/>
                        </a:spcAft>
                        <a:buClr>
                          <a:schemeClr val="tx1"/>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Multi-phase roadmap</a:t>
                      </a:r>
                      <a:endParaRPr kumimoji="0" lang="en-US"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r>
              <a:tr h="179211">
                <a:tc>
                  <a:txBody>
                    <a:bodyPr/>
                    <a:lstStyle/>
                    <a:p>
                      <a:pPr marL="0" marR="0" lvl="0" indent="0" algn="l" defTabSz="914400" rtl="0" eaLnBrk="0" fontAlgn="base" latinLnBrk="0" hangingPunct="0">
                        <a:lnSpc>
                          <a:spcPct val="100000"/>
                        </a:lnSpc>
                        <a:spcBef>
                          <a:spcPts val="0"/>
                        </a:spcBef>
                        <a:spcAft>
                          <a:spcPts val="600"/>
                        </a:spcAft>
                        <a:buClr>
                          <a:schemeClr val="tx1"/>
                        </a:buClr>
                        <a:buSzPct val="80000"/>
                        <a:buFont typeface="Wingdings" pitchFamily="2" charset="2"/>
                        <a:buNone/>
                        <a:tabLst/>
                        <a:defRPr/>
                      </a:pPr>
                      <a:r>
                        <a:rPr kumimoji="0" lang="en-US"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Executive presentation</a:t>
                      </a:r>
                    </a:p>
                  </a:txBody>
                  <a:tcPr marL="9144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87088" name="Picture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9687" y="1943324"/>
            <a:ext cx="1584325" cy="1189037"/>
          </a:xfrm>
          <a:prstGeom prst="rect">
            <a:avLst/>
          </a:prstGeom>
          <a:noFill/>
          <a:ln w="9525">
            <a:solidFill>
              <a:srgbClr val="1E419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001F5C"/>
                  </a:outerShdw>
                </a:effectLst>
              </a14:hiddenEffects>
            </a:ext>
          </a:extLst>
        </p:spPr>
      </p:pic>
    </p:spTree>
    <p:extLst>
      <p:ext uri="{BB962C8B-B14F-4D97-AF65-F5344CB8AC3E}">
        <p14:creationId xmlns:p14="http://schemas.microsoft.com/office/powerpoint/2010/main" val="145309640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47561" y="2686217"/>
            <a:ext cx="8229600" cy="1143000"/>
          </a:xfrm>
        </p:spPr>
        <p:txBody>
          <a:bodyPr/>
          <a:lstStyle/>
          <a:p>
            <a:pPr marL="0" indent="0">
              <a:buNone/>
            </a:pPr>
            <a:r>
              <a:rPr lang="en-US" sz="4000" dirty="0"/>
              <a:t>Approach - Improvement Phase</a:t>
            </a:r>
          </a:p>
        </p:txBody>
      </p:sp>
    </p:spTree>
    <p:extLst>
      <p:ext uri="{BB962C8B-B14F-4D97-AF65-F5344CB8AC3E}">
        <p14:creationId xmlns:p14="http://schemas.microsoft.com/office/powerpoint/2010/main" val="18486185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82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25589" y="1589"/>
                        <a:ext cx="1587" cy="1587"/>
                      </a:xfrm>
                      <a:prstGeom prst="rect">
                        <a:avLst/>
                      </a:prstGeom>
                    </p:spPr>
                  </p:pic>
                </p:oleObj>
              </mc:Fallback>
            </mc:AlternateContent>
          </a:graphicData>
        </a:graphic>
      </p:graphicFrame>
      <p:sp>
        <p:nvSpPr>
          <p:cNvPr id="7" name="Text Placeholder 6"/>
          <p:cNvSpPr>
            <a:spLocks noGrp="1"/>
          </p:cNvSpPr>
          <p:nvPr>
            <p:ph type="body" sz="quarter" idx="13"/>
          </p:nvPr>
        </p:nvSpPr>
        <p:spPr>
          <a:xfrm>
            <a:off x="400596" y="782621"/>
            <a:ext cx="11216640" cy="757255"/>
          </a:xfrm>
        </p:spPr>
        <p:txBody>
          <a:bodyPr/>
          <a:lstStyle/>
          <a:p>
            <a:r>
              <a:rPr lang="en-US" dirty="0" smtClean="0"/>
              <a:t>Deloitte Consulting offers 360º services to address our clients’ strategic and operational challenges in product development</a:t>
            </a:r>
            <a:endParaRPr lang="en-US" altLang="en-US" dirty="0"/>
          </a:p>
        </p:txBody>
      </p:sp>
      <p:sp>
        <p:nvSpPr>
          <p:cNvPr id="4" name="Title 3"/>
          <p:cNvSpPr>
            <a:spLocks noGrp="1"/>
          </p:cNvSpPr>
          <p:nvPr>
            <p:ph type="title"/>
          </p:nvPr>
        </p:nvSpPr>
        <p:spPr/>
        <p:txBody>
          <a:bodyPr/>
          <a:lstStyle/>
          <a:p>
            <a:r>
              <a:rPr lang="en-US" altLang="en-US" sz="2400" b="1" dirty="0">
                <a:solidFill>
                  <a:srgbClr val="92D050"/>
                </a:solidFill>
              </a:rPr>
              <a:t>Deloitte’s Lean Engineering &amp; PLM Services</a:t>
            </a:r>
            <a:endParaRPr lang="en-US" sz="2400" b="1" dirty="0">
              <a:solidFill>
                <a:srgbClr val="92D050"/>
              </a:solidFill>
            </a:endParaRP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1314" y="2137478"/>
            <a:ext cx="6923315" cy="427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9126" y="2137478"/>
            <a:ext cx="3992563" cy="391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4"/>
          <p:cNvSpPr txBox="1">
            <a:spLocks noChangeArrowheads="1"/>
          </p:cNvSpPr>
          <p:nvPr/>
        </p:nvSpPr>
        <p:spPr bwMode="auto">
          <a:xfrm>
            <a:off x="2012119" y="1723140"/>
            <a:ext cx="1589165" cy="3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a:lnSpc>
                <a:spcPct val="110000"/>
              </a:lnSpc>
              <a:spcBef>
                <a:spcPct val="0"/>
              </a:spcBef>
              <a:buClrTx/>
              <a:buSzTx/>
              <a:buFontTx/>
              <a:buNone/>
            </a:pPr>
            <a:r>
              <a:rPr lang="en-US" altLang="en-US" sz="1800" b="1" i="1" dirty="0">
                <a:solidFill>
                  <a:srgbClr val="92D400"/>
                </a:solidFill>
              </a:rPr>
              <a:t>Our Services</a:t>
            </a:r>
          </a:p>
        </p:txBody>
      </p:sp>
      <p:sp>
        <p:nvSpPr>
          <p:cNvPr id="15" name="TextBox 7"/>
          <p:cNvSpPr txBox="1">
            <a:spLocks noChangeArrowheads="1"/>
          </p:cNvSpPr>
          <p:nvPr/>
        </p:nvSpPr>
        <p:spPr bwMode="auto">
          <a:xfrm>
            <a:off x="6659561" y="1723140"/>
            <a:ext cx="3449836" cy="3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48" tIns="41025" rIns="82048" bIns="41025">
            <a:spAutoFit/>
          </a:bodyP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a:lnSpc>
                <a:spcPct val="110000"/>
              </a:lnSpc>
              <a:spcBef>
                <a:spcPct val="0"/>
              </a:spcBef>
              <a:buClrTx/>
              <a:buSzTx/>
              <a:buFontTx/>
              <a:buNone/>
            </a:pPr>
            <a:r>
              <a:rPr lang="en-US" altLang="en-US" sz="1800" b="1" i="1" dirty="0">
                <a:solidFill>
                  <a:srgbClr val="92D400"/>
                </a:solidFill>
              </a:rPr>
              <a:t>Our Tools &amp; Accelerators</a:t>
            </a:r>
          </a:p>
        </p:txBody>
      </p:sp>
    </p:spTree>
    <p:extLst>
      <p:ext uri="{BB962C8B-B14F-4D97-AF65-F5344CB8AC3E}">
        <p14:creationId xmlns:p14="http://schemas.microsoft.com/office/powerpoint/2010/main" val="33127543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1231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25589" y="1589"/>
                        <a:ext cx="1587" cy="1587"/>
                      </a:xfrm>
                      <a:prstGeom prst="rect">
                        <a:avLst/>
                      </a:prstGeom>
                    </p:spPr>
                  </p:pic>
                </p:oleObj>
              </mc:Fallback>
            </mc:AlternateContent>
          </a:graphicData>
        </a:graphic>
      </p:graphicFrame>
      <p:sp>
        <p:nvSpPr>
          <p:cNvPr id="93186" name="Title 1"/>
          <p:cNvSpPr>
            <a:spLocks noGrp="1"/>
          </p:cNvSpPr>
          <p:nvPr>
            <p:ph type="title"/>
          </p:nvPr>
        </p:nvSpPr>
        <p:spPr>
          <a:xfrm>
            <a:off x="393702" y="257628"/>
            <a:ext cx="10515600" cy="764041"/>
          </a:xfrm>
        </p:spPr>
        <p:txBody>
          <a:bodyPr>
            <a:normAutofit/>
          </a:bodyPr>
          <a:lstStyle/>
          <a:p>
            <a:r>
              <a:rPr lang="en-US" sz="2400" b="1" dirty="0">
                <a:solidFill>
                  <a:srgbClr val="92D050"/>
                </a:solidFill>
              </a:rPr>
              <a:t>Following the assessment, we help our clients execute their transformation roadmap by using our proven tools and accelerators</a:t>
            </a:r>
            <a:endParaRPr lang="en-US" altLang="en-US" sz="2400" b="1" dirty="0">
              <a:solidFill>
                <a:srgbClr val="92D050"/>
              </a:solidFill>
            </a:endParaRPr>
          </a:p>
        </p:txBody>
      </p:sp>
      <p:sp>
        <p:nvSpPr>
          <p:cNvPr id="13" name="TextBox 12"/>
          <p:cNvSpPr txBox="1"/>
          <p:nvPr/>
        </p:nvSpPr>
        <p:spPr>
          <a:xfrm>
            <a:off x="1770742" y="1349496"/>
            <a:ext cx="9138559" cy="931024"/>
          </a:xfrm>
          <a:prstGeom prst="rect">
            <a:avLst/>
          </a:prstGeom>
          <a:noFill/>
        </p:spPr>
        <p:txBody>
          <a:bodyPr wrap="square">
            <a:spAutoFit/>
          </a:bodyPr>
          <a:lstStyle/>
          <a:p>
            <a:pPr marL="0" lvl="1" fontAlgn="t">
              <a:lnSpc>
                <a:spcPct val="90000"/>
              </a:lnSpc>
              <a:spcBef>
                <a:spcPts val="500"/>
              </a:spcBef>
              <a:defRPr/>
            </a:pPr>
            <a:r>
              <a:rPr lang="en-US" sz="2000" dirty="0"/>
              <a:t>We have developed a very integrated set of tools that are </a:t>
            </a:r>
            <a:r>
              <a:rPr lang="en-US" sz="2000" dirty="0" err="1" smtClean="0"/>
              <a:t>Teamcenter</a:t>
            </a:r>
            <a:r>
              <a:rPr lang="en-US" sz="2000" dirty="0" smtClean="0"/>
              <a:t> specific end-to-end </a:t>
            </a:r>
            <a:r>
              <a:rPr lang="en-US" sz="2000" dirty="0"/>
              <a:t>Business Process Models from Requirements, BOM, Change, Documents Mgt. through Manufacturing Planning BOM Release</a:t>
            </a:r>
          </a:p>
        </p:txBody>
      </p:sp>
      <p:sp>
        <p:nvSpPr>
          <p:cNvPr id="18" name="TextBox 13"/>
          <p:cNvSpPr txBox="1">
            <a:spLocks noChangeArrowheads="1"/>
          </p:cNvSpPr>
          <p:nvPr/>
        </p:nvSpPr>
        <p:spPr bwMode="auto">
          <a:xfrm>
            <a:off x="1930401" y="3640134"/>
            <a:ext cx="1812925" cy="443198"/>
          </a:xfrm>
          <a:prstGeom prst="rect">
            <a:avLst/>
          </a:prstGeom>
          <a:noFill/>
          <a:ln w="9525">
            <a:noFill/>
            <a:miter lim="800000"/>
            <a:headEnd/>
            <a:tailEnd/>
          </a:ln>
        </p:spPr>
        <p:txBody>
          <a:bodyPr>
            <a:spAutoFit/>
          </a:bodyPr>
          <a:lstStyle/>
          <a:p>
            <a:pPr algn="ctr" eaLnBrk="0" hangingPunct="0">
              <a:lnSpc>
                <a:spcPct val="95000"/>
              </a:lnSpc>
              <a:defRPr/>
            </a:pPr>
            <a:r>
              <a:rPr lang="en-US" sz="1200" b="1" kern="0" dirty="0">
                <a:solidFill>
                  <a:srgbClr val="000000"/>
                </a:solidFill>
                <a:latin typeface="Arial" panose="020B0604020202020204" pitchFamily="34" charset="0"/>
                <a:cs typeface="Arial" panose="020B0604020202020204" pitchFamily="34" charset="0"/>
              </a:rPr>
              <a:t>Level 1 and Level 2 Process Maps</a:t>
            </a:r>
          </a:p>
        </p:txBody>
      </p:sp>
      <p:pic>
        <p:nvPicPr>
          <p:cNvPr id="19"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8616951" y="2541585"/>
            <a:ext cx="1681163" cy="1055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10"/>
          <p:cNvSpPr txBox="1">
            <a:spLocks noChangeArrowheads="1"/>
          </p:cNvSpPr>
          <p:nvPr/>
        </p:nvSpPr>
        <p:spPr bwMode="auto">
          <a:xfrm>
            <a:off x="8721726" y="3640134"/>
            <a:ext cx="1611313" cy="618631"/>
          </a:xfrm>
          <a:prstGeom prst="rect">
            <a:avLst/>
          </a:prstGeom>
          <a:noFill/>
          <a:ln w="9525">
            <a:noFill/>
            <a:miter lim="800000"/>
            <a:headEnd/>
            <a:tailEnd/>
          </a:ln>
        </p:spPr>
        <p:txBody>
          <a:bodyPr>
            <a:spAutoFit/>
          </a:bodyPr>
          <a:lstStyle/>
          <a:p>
            <a:pPr algn="ctr" eaLnBrk="0" hangingPunct="0">
              <a:lnSpc>
                <a:spcPct val="95000"/>
              </a:lnSpc>
              <a:defRPr/>
            </a:pPr>
            <a:r>
              <a:rPr lang="en-US" sz="1200" b="1" kern="0" dirty="0">
                <a:solidFill>
                  <a:srgbClr val="000000"/>
                </a:solidFill>
                <a:latin typeface="Arial" panose="020B0604020202020204" pitchFamily="34" charset="0"/>
                <a:cs typeface="Arial" panose="020B0604020202020204" pitchFamily="34" charset="0"/>
              </a:rPr>
              <a:t>Engineering and PLM Best Practices Compilation</a:t>
            </a:r>
          </a:p>
        </p:txBody>
      </p:sp>
      <p:sp>
        <p:nvSpPr>
          <p:cNvPr id="21" name="TextBox 13"/>
          <p:cNvSpPr txBox="1">
            <a:spLocks noChangeArrowheads="1"/>
          </p:cNvSpPr>
          <p:nvPr/>
        </p:nvSpPr>
        <p:spPr bwMode="auto">
          <a:xfrm>
            <a:off x="4192588" y="3640134"/>
            <a:ext cx="1814512" cy="267766"/>
          </a:xfrm>
          <a:prstGeom prst="rect">
            <a:avLst/>
          </a:prstGeom>
          <a:noFill/>
          <a:ln w="9525">
            <a:noFill/>
            <a:miter lim="800000"/>
            <a:headEnd/>
            <a:tailEnd/>
          </a:ln>
        </p:spPr>
        <p:txBody>
          <a:bodyPr>
            <a:spAutoFit/>
          </a:bodyPr>
          <a:lstStyle/>
          <a:p>
            <a:pPr algn="ctr" eaLnBrk="0" hangingPunct="0">
              <a:lnSpc>
                <a:spcPct val="95000"/>
              </a:lnSpc>
              <a:defRPr/>
            </a:pPr>
            <a:r>
              <a:rPr lang="en-US" sz="1200" b="1" kern="0" dirty="0">
                <a:solidFill>
                  <a:srgbClr val="000000"/>
                </a:solidFill>
                <a:latin typeface="Arial" panose="020B0604020202020204" pitchFamily="34" charset="0"/>
                <a:cs typeface="Arial" panose="020B0604020202020204" pitchFamily="34" charset="0"/>
              </a:rPr>
              <a:t>Level 3 Process Maps </a:t>
            </a:r>
          </a:p>
        </p:txBody>
      </p:sp>
      <p:pic>
        <p:nvPicPr>
          <p:cNvPr id="2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0825" y="2541584"/>
            <a:ext cx="1754188" cy="1041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13"/>
          <p:cNvSpPr txBox="1">
            <a:spLocks noChangeArrowheads="1"/>
          </p:cNvSpPr>
          <p:nvPr/>
        </p:nvSpPr>
        <p:spPr bwMode="auto">
          <a:xfrm>
            <a:off x="6518276" y="3640135"/>
            <a:ext cx="1812925" cy="443198"/>
          </a:xfrm>
          <a:prstGeom prst="rect">
            <a:avLst/>
          </a:prstGeom>
          <a:noFill/>
          <a:ln w="9525">
            <a:noFill/>
            <a:miter lim="800000"/>
            <a:headEnd/>
            <a:tailEnd/>
          </a:ln>
        </p:spPr>
        <p:txBody>
          <a:bodyPr>
            <a:spAutoFit/>
          </a:bodyPr>
          <a:lstStyle/>
          <a:p>
            <a:pPr algn="ctr" eaLnBrk="0" hangingPunct="0">
              <a:lnSpc>
                <a:spcPct val="95000"/>
              </a:lnSpc>
              <a:defRPr/>
            </a:pPr>
            <a:r>
              <a:rPr lang="en-US" sz="1200" b="1" kern="0" dirty="0">
                <a:solidFill>
                  <a:srgbClr val="000000"/>
                </a:solidFill>
                <a:latin typeface="Arial" panose="020B0604020202020204" pitchFamily="34" charset="0"/>
                <a:cs typeface="Arial" panose="020B0604020202020204" pitchFamily="34" charset="0"/>
              </a:rPr>
              <a:t>Level 4 Sub activity and roles maps</a:t>
            </a:r>
          </a:p>
        </p:txBody>
      </p:sp>
      <p:pic>
        <p:nvPicPr>
          <p:cNvPr id="26" name="Picture 20"/>
          <p:cNvPicPr>
            <a:picLocks noChangeAspect="1" noChangeArrowheads="1"/>
          </p:cNvPicPr>
          <p:nvPr/>
        </p:nvPicPr>
        <p:blipFill>
          <a:blip r:embed="rId9" cstate="print">
            <a:extLst>
              <a:ext uri="{28A0092B-C50C-407E-A947-70E740481C1C}">
                <a14:useLocalDpi xmlns:a14="http://schemas.microsoft.com/office/drawing/2010/main" val="0"/>
              </a:ext>
            </a:extLst>
          </a:blip>
          <a:srcRect l="8488" t="12228" r="9361"/>
          <a:stretch>
            <a:fillRect/>
          </a:stretch>
        </p:blipFill>
        <p:spPr bwMode="auto">
          <a:xfrm>
            <a:off x="2109789" y="2541584"/>
            <a:ext cx="1322387" cy="1058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1489" y="2541584"/>
            <a:ext cx="1635125" cy="1039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67201" y="4511671"/>
            <a:ext cx="1724025" cy="1062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TextBox 13"/>
          <p:cNvSpPr txBox="1">
            <a:spLocks noChangeArrowheads="1"/>
          </p:cNvSpPr>
          <p:nvPr/>
        </p:nvSpPr>
        <p:spPr bwMode="auto">
          <a:xfrm>
            <a:off x="4162426" y="5662609"/>
            <a:ext cx="1812925" cy="618631"/>
          </a:xfrm>
          <a:prstGeom prst="rect">
            <a:avLst/>
          </a:prstGeom>
          <a:noFill/>
          <a:ln w="9525">
            <a:noFill/>
            <a:miter lim="800000"/>
            <a:headEnd/>
            <a:tailEnd/>
          </a:ln>
        </p:spPr>
        <p:txBody>
          <a:bodyPr>
            <a:spAutoFit/>
          </a:bodyPr>
          <a:lstStyle/>
          <a:p>
            <a:pPr algn="ctr" eaLnBrk="0" hangingPunct="0">
              <a:lnSpc>
                <a:spcPct val="95000"/>
              </a:lnSpc>
              <a:defRPr/>
            </a:pPr>
            <a:r>
              <a:rPr lang="en-US" sz="1200" b="1" kern="0" dirty="0">
                <a:solidFill>
                  <a:srgbClr val="000000"/>
                </a:solidFill>
                <a:latin typeface="Arial" panose="020B0604020202020204" pitchFamily="34" charset="0"/>
                <a:cs typeface="Arial" panose="020B0604020202020204" pitchFamily="34" charset="0"/>
              </a:rPr>
              <a:t>Detail Business Process &amp; PLM requirements</a:t>
            </a:r>
          </a:p>
        </p:txBody>
      </p:sp>
      <p:pic>
        <p:nvPicPr>
          <p:cNvPr id="30"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43688" y="4476746"/>
            <a:ext cx="1433512" cy="1074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 name="TextBox 13"/>
          <p:cNvSpPr txBox="1">
            <a:spLocks noChangeArrowheads="1"/>
          </p:cNvSpPr>
          <p:nvPr/>
        </p:nvSpPr>
        <p:spPr bwMode="auto">
          <a:xfrm>
            <a:off x="6461126" y="5662609"/>
            <a:ext cx="1812925" cy="443198"/>
          </a:xfrm>
          <a:prstGeom prst="rect">
            <a:avLst/>
          </a:prstGeom>
          <a:noFill/>
          <a:ln w="9525">
            <a:noFill/>
            <a:miter lim="800000"/>
            <a:headEnd/>
            <a:tailEnd/>
          </a:ln>
        </p:spPr>
        <p:txBody>
          <a:bodyPr>
            <a:spAutoFit/>
          </a:bodyPr>
          <a:lstStyle/>
          <a:p>
            <a:pPr algn="ctr" eaLnBrk="0" hangingPunct="0">
              <a:lnSpc>
                <a:spcPct val="95000"/>
              </a:lnSpc>
              <a:defRPr/>
            </a:pPr>
            <a:r>
              <a:rPr lang="en-US" sz="1200" b="1" kern="0" dirty="0">
                <a:solidFill>
                  <a:srgbClr val="000000"/>
                </a:solidFill>
                <a:latin typeface="Arial" panose="020B0604020202020204" pitchFamily="34" charset="0"/>
                <a:cs typeface="Arial" panose="020B0604020202020204" pitchFamily="34" charset="0"/>
              </a:rPr>
              <a:t>Conference Room Pilot “In-a-Box” </a:t>
            </a:r>
          </a:p>
        </p:txBody>
      </p:sp>
      <p:pic>
        <p:nvPicPr>
          <p:cNvPr id="32"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92325" y="4498972"/>
            <a:ext cx="1474788" cy="1108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 name="TextBox 13"/>
          <p:cNvSpPr txBox="1">
            <a:spLocks noChangeArrowheads="1"/>
          </p:cNvSpPr>
          <p:nvPr/>
        </p:nvSpPr>
        <p:spPr bwMode="auto">
          <a:xfrm>
            <a:off x="1905000" y="5662610"/>
            <a:ext cx="1919288" cy="794064"/>
          </a:xfrm>
          <a:prstGeom prst="rect">
            <a:avLst/>
          </a:prstGeom>
          <a:noFill/>
          <a:ln w="9525">
            <a:noFill/>
            <a:miter lim="800000"/>
            <a:headEnd/>
            <a:tailEnd/>
          </a:ln>
        </p:spPr>
        <p:txBody>
          <a:bodyPr>
            <a:spAutoFit/>
          </a:bodyPr>
          <a:lstStyle/>
          <a:p>
            <a:pPr algn="ctr" eaLnBrk="0" hangingPunct="0">
              <a:lnSpc>
                <a:spcPct val="95000"/>
              </a:lnSpc>
              <a:defRPr/>
            </a:pPr>
            <a:r>
              <a:rPr lang="en-US" sz="1200" b="1" kern="0" dirty="0">
                <a:solidFill>
                  <a:srgbClr val="000000"/>
                </a:solidFill>
                <a:latin typeface="Arial" panose="020B0604020202020204" pitchFamily="34" charset="0"/>
                <a:cs typeface="Arial" panose="020B0604020202020204" pitchFamily="34" charset="0"/>
              </a:rPr>
              <a:t>Pre-defined set of unit, functional and integration testing scripts </a:t>
            </a:r>
          </a:p>
        </p:txBody>
      </p:sp>
      <p:pic>
        <p:nvPicPr>
          <p:cNvPr id="34"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89951" y="4470396"/>
            <a:ext cx="1884363" cy="1093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 name="TextBox 13"/>
          <p:cNvSpPr txBox="1">
            <a:spLocks noChangeArrowheads="1"/>
          </p:cNvSpPr>
          <p:nvPr/>
        </p:nvSpPr>
        <p:spPr bwMode="auto">
          <a:xfrm>
            <a:off x="8485189" y="5662609"/>
            <a:ext cx="1812925" cy="443198"/>
          </a:xfrm>
          <a:prstGeom prst="rect">
            <a:avLst/>
          </a:prstGeom>
          <a:noFill/>
          <a:ln w="9525">
            <a:noFill/>
            <a:miter lim="800000"/>
            <a:headEnd/>
            <a:tailEnd/>
          </a:ln>
        </p:spPr>
        <p:txBody>
          <a:bodyPr>
            <a:spAutoFit/>
          </a:bodyPr>
          <a:lstStyle/>
          <a:p>
            <a:pPr algn="ctr" eaLnBrk="0" hangingPunct="0">
              <a:lnSpc>
                <a:spcPct val="95000"/>
              </a:lnSpc>
              <a:defRPr/>
            </a:pPr>
            <a:r>
              <a:rPr lang="en-US" sz="1200" b="1" kern="0" dirty="0">
                <a:solidFill>
                  <a:srgbClr val="000000"/>
                </a:solidFill>
                <a:latin typeface="Arial" panose="020B0604020202020204" pitchFamily="34" charset="0"/>
                <a:cs typeface="Arial" panose="020B0604020202020204" pitchFamily="34" charset="0"/>
              </a:rPr>
              <a:t>Pre-defined Training Materials</a:t>
            </a:r>
          </a:p>
        </p:txBody>
      </p:sp>
    </p:spTree>
    <p:extLst>
      <p:ext uri="{BB962C8B-B14F-4D97-AF65-F5344CB8AC3E}">
        <p14:creationId xmlns:p14="http://schemas.microsoft.com/office/powerpoint/2010/main" val="128843830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1333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25589" y="1589"/>
                        <a:ext cx="1587" cy="1587"/>
                      </a:xfrm>
                      <a:prstGeom prst="rect">
                        <a:avLst/>
                      </a:prstGeom>
                    </p:spPr>
                  </p:pic>
                </p:oleObj>
              </mc:Fallback>
            </mc:AlternateContent>
          </a:graphicData>
        </a:graphic>
      </p:graphicFrame>
      <p:sp>
        <p:nvSpPr>
          <p:cNvPr id="93186" name="Title 1"/>
          <p:cNvSpPr>
            <a:spLocks noGrp="1"/>
          </p:cNvSpPr>
          <p:nvPr>
            <p:ph type="title"/>
          </p:nvPr>
        </p:nvSpPr>
        <p:spPr>
          <a:xfrm>
            <a:off x="402770" y="75521"/>
            <a:ext cx="10515600" cy="758823"/>
          </a:xfrm>
        </p:spPr>
        <p:txBody>
          <a:bodyPr>
            <a:normAutofit/>
          </a:bodyPr>
          <a:lstStyle/>
          <a:p>
            <a:r>
              <a:rPr lang="en-US" altLang="en-US" sz="2400" b="1" dirty="0">
                <a:solidFill>
                  <a:srgbClr val="92D050"/>
                </a:solidFill>
              </a:rPr>
              <a:t>What is Deloitte’s PLM (DPLM) Pre-Configured Solution?</a:t>
            </a:r>
          </a:p>
        </p:txBody>
      </p:sp>
      <p:sp>
        <p:nvSpPr>
          <p:cNvPr id="22" name="TextBox 36"/>
          <p:cNvSpPr txBox="1">
            <a:spLocks noChangeArrowheads="1"/>
          </p:cNvSpPr>
          <p:nvPr/>
        </p:nvSpPr>
        <p:spPr bwMode="auto">
          <a:xfrm>
            <a:off x="495299" y="791502"/>
            <a:ext cx="11464471"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marL="342900" indent="-342900">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marL="0" lvl="1" fontAlgn="base">
              <a:lnSpc>
                <a:spcPct val="90000"/>
              </a:lnSpc>
              <a:spcBef>
                <a:spcPts val="500"/>
              </a:spcBef>
              <a:spcAft>
                <a:spcPct val="0"/>
              </a:spcAft>
              <a:buClrTx/>
              <a:buNone/>
            </a:pPr>
            <a:r>
              <a:rPr lang="en-US" altLang="en-US" sz="2000" dirty="0">
                <a:latin typeface="+mn-lt"/>
              </a:rPr>
              <a:t>DPLM is an “out-of-the-box” Pre-Configured </a:t>
            </a:r>
            <a:r>
              <a:rPr lang="en-US" altLang="en-US" sz="2000" dirty="0" smtClean="0">
                <a:latin typeface="+mn-lt"/>
              </a:rPr>
              <a:t>Solution </a:t>
            </a:r>
            <a:r>
              <a:rPr lang="en-US" altLang="en-US" sz="2000" dirty="0">
                <a:latin typeface="+mn-lt"/>
              </a:rPr>
              <a:t>which is based on Deloitte’s deep experience in lean engineering, industry, process design, technology enablement, organizational change, and program management.</a:t>
            </a:r>
          </a:p>
        </p:txBody>
      </p:sp>
      <p:pic>
        <p:nvPicPr>
          <p:cNvPr id="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9335" y="1733550"/>
            <a:ext cx="4988129" cy="479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02139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1436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25589" y="1589"/>
                        <a:ext cx="1587" cy="1587"/>
                      </a:xfrm>
                      <a:prstGeom prst="rect">
                        <a:avLst/>
                      </a:prstGeom>
                    </p:spPr>
                  </p:pic>
                </p:oleObj>
              </mc:Fallback>
            </mc:AlternateContent>
          </a:graphicData>
        </a:graphic>
      </p:graphicFrame>
      <p:sp>
        <p:nvSpPr>
          <p:cNvPr id="93186" name="Title 1"/>
          <p:cNvSpPr>
            <a:spLocks noGrp="1"/>
          </p:cNvSpPr>
          <p:nvPr>
            <p:ph type="title"/>
          </p:nvPr>
        </p:nvSpPr>
        <p:spPr>
          <a:xfrm>
            <a:off x="408216" y="215165"/>
            <a:ext cx="10515600" cy="810637"/>
          </a:xfrm>
        </p:spPr>
        <p:txBody>
          <a:bodyPr>
            <a:normAutofit/>
          </a:bodyPr>
          <a:lstStyle/>
          <a:p>
            <a:r>
              <a:rPr lang="en-US" altLang="en-US" sz="2400" b="1" dirty="0">
                <a:solidFill>
                  <a:srgbClr val="92D050"/>
                </a:solidFill>
              </a:rPr>
              <a:t>Our process maps incorporate Deloitte’s lean engineering best practices and include all major PLM processes to accelerate blueprinting</a:t>
            </a:r>
          </a:p>
        </p:txBody>
      </p:sp>
      <p:pic>
        <p:nvPicPr>
          <p:cNvPr id="1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6963" y="1618674"/>
            <a:ext cx="7516812" cy="505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2"/>
          <p:cNvSpPr txBox="1">
            <a:spLocks noChangeArrowheads="1"/>
          </p:cNvSpPr>
          <p:nvPr/>
        </p:nvSpPr>
        <p:spPr bwMode="auto">
          <a:xfrm>
            <a:off x="4052889" y="1175762"/>
            <a:ext cx="4321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fontAlgn="base">
              <a:lnSpc>
                <a:spcPct val="100000"/>
              </a:lnSpc>
              <a:spcBef>
                <a:spcPct val="0"/>
              </a:spcBef>
              <a:spcAft>
                <a:spcPct val="0"/>
              </a:spcAft>
              <a:buClrTx/>
              <a:buSzTx/>
              <a:buFontTx/>
              <a:buNone/>
            </a:pPr>
            <a:r>
              <a:rPr lang="en-US" altLang="en-US" sz="1800" b="1" i="1">
                <a:solidFill>
                  <a:srgbClr val="000000"/>
                </a:solidFill>
                <a:cs typeface="Arial" panose="020B0604020202020204" pitchFamily="34" charset="0"/>
              </a:rPr>
              <a:t>Deloitte’s Pre-defined PLM Processes</a:t>
            </a:r>
          </a:p>
        </p:txBody>
      </p:sp>
    </p:spTree>
    <p:extLst>
      <p:ext uri="{BB962C8B-B14F-4D97-AF65-F5344CB8AC3E}">
        <p14:creationId xmlns:p14="http://schemas.microsoft.com/office/powerpoint/2010/main" val="109965035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1538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25589" y="1589"/>
                        <a:ext cx="1587" cy="1587"/>
                      </a:xfrm>
                      <a:prstGeom prst="rect">
                        <a:avLst/>
                      </a:prstGeom>
                    </p:spPr>
                  </p:pic>
                </p:oleObj>
              </mc:Fallback>
            </mc:AlternateContent>
          </a:graphicData>
        </a:graphic>
      </p:graphicFrame>
      <p:sp>
        <p:nvSpPr>
          <p:cNvPr id="93186" name="Title 1"/>
          <p:cNvSpPr>
            <a:spLocks noGrp="1"/>
          </p:cNvSpPr>
          <p:nvPr>
            <p:ph type="title"/>
          </p:nvPr>
        </p:nvSpPr>
        <p:spPr>
          <a:xfrm>
            <a:off x="393702" y="176217"/>
            <a:ext cx="10515600" cy="874713"/>
          </a:xfrm>
        </p:spPr>
        <p:txBody>
          <a:bodyPr>
            <a:normAutofit/>
          </a:bodyPr>
          <a:lstStyle/>
          <a:p>
            <a:r>
              <a:rPr lang="en-US" sz="2400" b="1" dirty="0">
                <a:solidFill>
                  <a:srgbClr val="92D050"/>
                </a:solidFill>
              </a:rPr>
              <a:t>Blueprinting maps lower the levels of detail to activity maps, use cases, and PLM activities </a:t>
            </a:r>
            <a:endParaRPr lang="en-US" altLang="en-US" sz="2400" b="1" dirty="0">
              <a:solidFill>
                <a:srgbClr val="92D050"/>
              </a:solidFill>
            </a:endParaRPr>
          </a:p>
        </p:txBody>
      </p:sp>
      <p:sp>
        <p:nvSpPr>
          <p:cNvPr id="18" name="Rectangle 22"/>
          <p:cNvSpPr>
            <a:spLocks noChangeArrowheads="1"/>
          </p:cNvSpPr>
          <p:nvPr/>
        </p:nvSpPr>
        <p:spPr bwMode="gray">
          <a:xfrm>
            <a:off x="1987550" y="1147764"/>
            <a:ext cx="4884738" cy="5202237"/>
          </a:xfrm>
          <a:prstGeom prst="rect">
            <a:avLst/>
          </a:prstGeom>
          <a:solidFill>
            <a:schemeClr val="bg1"/>
          </a:solidFill>
          <a:ln w="12700" cap="rnd" algn="ctr">
            <a:solidFill>
              <a:schemeClr val="tx1"/>
            </a:solidFill>
            <a:miter lim="800000"/>
            <a:headEnd/>
            <a:tailEnd/>
          </a:ln>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1800" b="1">
              <a:solidFill>
                <a:schemeClr val="bg1"/>
              </a:solidFill>
            </a:endParaRPr>
          </a:p>
        </p:txBody>
      </p:sp>
      <p:pic>
        <p:nvPicPr>
          <p:cNvPr id="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8051" y="1911351"/>
            <a:ext cx="2543175" cy="1763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2850" y="1384301"/>
            <a:ext cx="4273550" cy="2836863"/>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Arrow Connector 5"/>
          <p:cNvCxnSpPr>
            <a:cxnSpLocks noChangeShapeType="1"/>
            <a:stCxn id="73" idx="3"/>
            <a:endCxn id="19" idx="1"/>
          </p:cNvCxnSpPr>
          <p:nvPr/>
        </p:nvCxnSpPr>
        <p:spPr bwMode="auto">
          <a:xfrm>
            <a:off x="6153150" y="2786064"/>
            <a:ext cx="1104900" cy="7937"/>
          </a:xfrm>
          <a:prstGeom prst="straightConnector1">
            <a:avLst/>
          </a:prstGeom>
          <a:noFill/>
          <a:ln w="28575" cap="rnd"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TextBox 23"/>
          <p:cNvSpPr txBox="1"/>
          <p:nvPr/>
        </p:nvSpPr>
        <p:spPr>
          <a:xfrm>
            <a:off x="7635876" y="1711325"/>
            <a:ext cx="1806575" cy="261938"/>
          </a:xfrm>
          <a:prstGeom prst="rect">
            <a:avLst/>
          </a:prstGeom>
          <a:solidFill>
            <a:srgbClr val="002060"/>
          </a:solidFill>
          <a:ln>
            <a:solidFill>
              <a:srgbClr val="002060"/>
            </a:solidFill>
          </a:ln>
        </p:spPr>
        <p:txBody>
          <a:bodyPr lIns="91191" tIns="45594" rIns="91191" bIns="45594">
            <a:spAutoFit/>
          </a:bodyPr>
          <a:lstStyle/>
          <a:p>
            <a:pPr algn="ctr" eaLnBrk="1" hangingPunct="1">
              <a:defRPr/>
            </a:pPr>
            <a:r>
              <a:rPr lang="en-US" sz="1100" dirty="0">
                <a:solidFill>
                  <a:schemeClr val="bg1"/>
                </a:solidFill>
                <a:ea typeface="MS PGothic" pitchFamily="34" charset="-128"/>
              </a:rPr>
              <a:t>Activity Map (Level 3)</a:t>
            </a:r>
          </a:p>
        </p:txBody>
      </p:sp>
      <p:pic>
        <p:nvPicPr>
          <p:cNvPr id="25" name="Picture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29451" y="4013200"/>
            <a:ext cx="3262313"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Arrow Connector 10"/>
          <p:cNvCxnSpPr>
            <a:cxnSpLocks noChangeShapeType="1"/>
          </p:cNvCxnSpPr>
          <p:nvPr/>
        </p:nvCxnSpPr>
        <p:spPr bwMode="auto">
          <a:xfrm flipH="1">
            <a:off x="7635875" y="2608263"/>
            <a:ext cx="0" cy="1262062"/>
          </a:xfrm>
          <a:prstGeom prst="straightConnector1">
            <a:avLst/>
          </a:prstGeom>
          <a:noFill/>
          <a:ln w="28575" cap="rnd"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 name="TextBox 26"/>
          <p:cNvSpPr txBox="1"/>
          <p:nvPr/>
        </p:nvSpPr>
        <p:spPr>
          <a:xfrm>
            <a:off x="7554914" y="3870325"/>
            <a:ext cx="2205037" cy="261938"/>
          </a:xfrm>
          <a:prstGeom prst="rect">
            <a:avLst/>
          </a:prstGeom>
          <a:solidFill>
            <a:srgbClr val="002060"/>
          </a:solidFill>
          <a:ln>
            <a:solidFill>
              <a:srgbClr val="002060"/>
            </a:solidFill>
          </a:ln>
        </p:spPr>
        <p:txBody>
          <a:bodyPr lIns="91191" tIns="45594" rIns="91191" bIns="45594">
            <a:spAutoFit/>
          </a:bodyPr>
          <a:lstStyle/>
          <a:p>
            <a:pPr algn="ctr" eaLnBrk="1" hangingPunct="1">
              <a:defRPr/>
            </a:pPr>
            <a:r>
              <a:rPr lang="en-US" sz="1100" dirty="0">
                <a:solidFill>
                  <a:schemeClr val="bg1"/>
                </a:solidFill>
                <a:ea typeface="MS PGothic" pitchFamily="34" charset="-128"/>
              </a:rPr>
              <a:t>Sub-activities/Roles (Level 4)</a:t>
            </a:r>
          </a:p>
        </p:txBody>
      </p:sp>
      <p:sp>
        <p:nvSpPr>
          <p:cNvPr id="28" name="Rounded Rectangle 27"/>
          <p:cNvSpPr/>
          <p:nvPr/>
        </p:nvSpPr>
        <p:spPr bwMode="gray">
          <a:xfrm>
            <a:off x="2501901" y="4748213"/>
            <a:ext cx="525463" cy="265112"/>
          </a:xfrm>
          <a:prstGeom prst="roundRect">
            <a:avLst/>
          </a:prstGeom>
          <a:solidFill>
            <a:schemeClr val="bg1"/>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t>Roles &amp; Resp.</a:t>
            </a:r>
          </a:p>
        </p:txBody>
      </p:sp>
      <p:sp>
        <p:nvSpPr>
          <p:cNvPr id="29" name="Rounded Rectangle 28"/>
          <p:cNvSpPr/>
          <p:nvPr/>
        </p:nvSpPr>
        <p:spPr bwMode="gray">
          <a:xfrm>
            <a:off x="3111501" y="4748213"/>
            <a:ext cx="525463" cy="265112"/>
          </a:xfrm>
          <a:prstGeom prst="roundRect">
            <a:avLst/>
          </a:prstGeom>
          <a:solidFill>
            <a:schemeClr val="bg1"/>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t>Roles &amp; Resp.</a:t>
            </a:r>
          </a:p>
        </p:txBody>
      </p:sp>
      <p:sp>
        <p:nvSpPr>
          <p:cNvPr id="30" name="Rounded Rectangle 29"/>
          <p:cNvSpPr/>
          <p:nvPr/>
        </p:nvSpPr>
        <p:spPr bwMode="gray">
          <a:xfrm>
            <a:off x="3719513" y="4748213"/>
            <a:ext cx="525462" cy="265112"/>
          </a:xfrm>
          <a:prstGeom prst="roundRect">
            <a:avLst/>
          </a:prstGeom>
          <a:solidFill>
            <a:schemeClr val="bg1"/>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t>Roles &amp; Resp.</a:t>
            </a:r>
          </a:p>
        </p:txBody>
      </p:sp>
      <p:sp>
        <p:nvSpPr>
          <p:cNvPr id="31" name="Rounded Rectangle 30"/>
          <p:cNvSpPr/>
          <p:nvPr/>
        </p:nvSpPr>
        <p:spPr bwMode="gray">
          <a:xfrm>
            <a:off x="4327526" y="4748213"/>
            <a:ext cx="525463" cy="265112"/>
          </a:xfrm>
          <a:prstGeom prst="roundRect">
            <a:avLst/>
          </a:prstGeom>
          <a:solidFill>
            <a:schemeClr val="bg1"/>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t>Roles &amp; Resp.</a:t>
            </a:r>
          </a:p>
        </p:txBody>
      </p:sp>
      <p:sp>
        <p:nvSpPr>
          <p:cNvPr id="32" name="Rounded Rectangle 31"/>
          <p:cNvSpPr/>
          <p:nvPr/>
        </p:nvSpPr>
        <p:spPr bwMode="gray">
          <a:xfrm>
            <a:off x="4937126" y="4748213"/>
            <a:ext cx="525463" cy="265112"/>
          </a:xfrm>
          <a:prstGeom prst="roundRect">
            <a:avLst/>
          </a:prstGeom>
          <a:solidFill>
            <a:schemeClr val="bg1"/>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t>Roles &amp; Resp.</a:t>
            </a:r>
          </a:p>
        </p:txBody>
      </p:sp>
      <p:sp>
        <p:nvSpPr>
          <p:cNvPr id="33" name="Rounded Rectangle 32"/>
          <p:cNvSpPr/>
          <p:nvPr/>
        </p:nvSpPr>
        <p:spPr bwMode="gray">
          <a:xfrm>
            <a:off x="5545138" y="4748213"/>
            <a:ext cx="525462" cy="265112"/>
          </a:xfrm>
          <a:prstGeom prst="roundRect">
            <a:avLst/>
          </a:prstGeom>
          <a:solidFill>
            <a:schemeClr val="bg1"/>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t>Roles &amp; Resp.</a:t>
            </a:r>
          </a:p>
        </p:txBody>
      </p:sp>
      <p:sp>
        <p:nvSpPr>
          <p:cNvPr id="34" name="Rounded Rectangle 33"/>
          <p:cNvSpPr/>
          <p:nvPr/>
        </p:nvSpPr>
        <p:spPr bwMode="gray">
          <a:xfrm>
            <a:off x="6153151" y="4748213"/>
            <a:ext cx="525463" cy="265112"/>
          </a:xfrm>
          <a:prstGeom prst="roundRect">
            <a:avLst/>
          </a:prstGeom>
          <a:solidFill>
            <a:schemeClr val="bg1"/>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t>Roles &amp; Resp.</a:t>
            </a:r>
          </a:p>
        </p:txBody>
      </p:sp>
      <p:sp>
        <p:nvSpPr>
          <p:cNvPr id="35" name="Rounded Rectangle 34"/>
          <p:cNvSpPr/>
          <p:nvPr/>
        </p:nvSpPr>
        <p:spPr bwMode="gray">
          <a:xfrm>
            <a:off x="2501901" y="5065713"/>
            <a:ext cx="525463" cy="265112"/>
          </a:xfrm>
          <a:prstGeom prst="roundRect">
            <a:avLst/>
          </a:prstGeom>
          <a:solidFill>
            <a:schemeClr val="accent2">
              <a:lumMod val="40000"/>
              <a:lumOff val="60000"/>
            </a:schemeClr>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t>Metrics &amp; </a:t>
            </a:r>
          </a:p>
          <a:p>
            <a:pPr algn="ctr">
              <a:lnSpc>
                <a:spcPct val="106000"/>
              </a:lnSpc>
              <a:defRPr/>
            </a:pPr>
            <a:r>
              <a:rPr lang="en-US" sz="700" b="1" dirty="0"/>
              <a:t>Dashboard</a:t>
            </a:r>
          </a:p>
        </p:txBody>
      </p:sp>
      <p:sp>
        <p:nvSpPr>
          <p:cNvPr id="36" name="Rounded Rectangle 35"/>
          <p:cNvSpPr/>
          <p:nvPr/>
        </p:nvSpPr>
        <p:spPr bwMode="gray">
          <a:xfrm>
            <a:off x="3111501" y="5065713"/>
            <a:ext cx="525463" cy="265112"/>
          </a:xfrm>
          <a:prstGeom prst="roundRect">
            <a:avLst/>
          </a:prstGeom>
          <a:solidFill>
            <a:schemeClr val="accent2">
              <a:lumMod val="40000"/>
              <a:lumOff val="60000"/>
            </a:schemeClr>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t>Metrics &amp; </a:t>
            </a:r>
          </a:p>
          <a:p>
            <a:pPr algn="ctr">
              <a:lnSpc>
                <a:spcPct val="106000"/>
              </a:lnSpc>
              <a:defRPr/>
            </a:pPr>
            <a:r>
              <a:rPr lang="en-US" sz="700" b="1" dirty="0"/>
              <a:t>Dashboard</a:t>
            </a:r>
          </a:p>
        </p:txBody>
      </p:sp>
      <p:sp>
        <p:nvSpPr>
          <p:cNvPr id="37" name="Rounded Rectangle 36"/>
          <p:cNvSpPr/>
          <p:nvPr/>
        </p:nvSpPr>
        <p:spPr bwMode="gray">
          <a:xfrm>
            <a:off x="3719513" y="5065713"/>
            <a:ext cx="525462" cy="265112"/>
          </a:xfrm>
          <a:prstGeom prst="roundRect">
            <a:avLst/>
          </a:prstGeom>
          <a:solidFill>
            <a:schemeClr val="accent2">
              <a:lumMod val="40000"/>
              <a:lumOff val="60000"/>
            </a:schemeClr>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t>Metrics &amp; </a:t>
            </a:r>
          </a:p>
          <a:p>
            <a:pPr algn="ctr">
              <a:lnSpc>
                <a:spcPct val="106000"/>
              </a:lnSpc>
              <a:defRPr/>
            </a:pPr>
            <a:r>
              <a:rPr lang="en-US" sz="700" b="1" dirty="0"/>
              <a:t>Dashboard</a:t>
            </a:r>
          </a:p>
        </p:txBody>
      </p:sp>
      <p:sp>
        <p:nvSpPr>
          <p:cNvPr id="38" name="Rounded Rectangle 37"/>
          <p:cNvSpPr/>
          <p:nvPr/>
        </p:nvSpPr>
        <p:spPr bwMode="gray">
          <a:xfrm>
            <a:off x="4327526" y="5065713"/>
            <a:ext cx="525463" cy="265112"/>
          </a:xfrm>
          <a:prstGeom prst="roundRect">
            <a:avLst/>
          </a:prstGeom>
          <a:solidFill>
            <a:schemeClr val="accent2">
              <a:lumMod val="40000"/>
              <a:lumOff val="60000"/>
            </a:schemeClr>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t>Metrics &amp; </a:t>
            </a:r>
          </a:p>
          <a:p>
            <a:pPr algn="ctr">
              <a:lnSpc>
                <a:spcPct val="106000"/>
              </a:lnSpc>
              <a:defRPr/>
            </a:pPr>
            <a:r>
              <a:rPr lang="en-US" sz="700" b="1" dirty="0"/>
              <a:t>Dashboard</a:t>
            </a:r>
          </a:p>
        </p:txBody>
      </p:sp>
      <p:sp>
        <p:nvSpPr>
          <p:cNvPr id="39" name="Rounded Rectangle 38"/>
          <p:cNvSpPr/>
          <p:nvPr/>
        </p:nvSpPr>
        <p:spPr bwMode="gray">
          <a:xfrm>
            <a:off x="4937126" y="5065713"/>
            <a:ext cx="525463" cy="265112"/>
          </a:xfrm>
          <a:prstGeom prst="roundRect">
            <a:avLst/>
          </a:prstGeom>
          <a:solidFill>
            <a:schemeClr val="accent2">
              <a:lumMod val="40000"/>
              <a:lumOff val="60000"/>
            </a:schemeClr>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t>Metrics &amp; </a:t>
            </a:r>
          </a:p>
          <a:p>
            <a:pPr algn="ctr">
              <a:lnSpc>
                <a:spcPct val="106000"/>
              </a:lnSpc>
              <a:defRPr/>
            </a:pPr>
            <a:r>
              <a:rPr lang="en-US" sz="700" b="1" dirty="0"/>
              <a:t>Dashboard</a:t>
            </a:r>
          </a:p>
        </p:txBody>
      </p:sp>
      <p:sp>
        <p:nvSpPr>
          <p:cNvPr id="40" name="Rounded Rectangle 39"/>
          <p:cNvSpPr/>
          <p:nvPr/>
        </p:nvSpPr>
        <p:spPr bwMode="gray">
          <a:xfrm>
            <a:off x="5545138" y="5065713"/>
            <a:ext cx="525462" cy="265112"/>
          </a:xfrm>
          <a:prstGeom prst="roundRect">
            <a:avLst/>
          </a:prstGeom>
          <a:solidFill>
            <a:schemeClr val="accent2">
              <a:lumMod val="40000"/>
              <a:lumOff val="60000"/>
            </a:schemeClr>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t>Metrics &amp; </a:t>
            </a:r>
          </a:p>
          <a:p>
            <a:pPr algn="ctr">
              <a:lnSpc>
                <a:spcPct val="106000"/>
              </a:lnSpc>
              <a:defRPr/>
            </a:pPr>
            <a:r>
              <a:rPr lang="en-US" sz="700" b="1" dirty="0"/>
              <a:t>Dashboard</a:t>
            </a:r>
          </a:p>
        </p:txBody>
      </p:sp>
      <p:sp>
        <p:nvSpPr>
          <p:cNvPr id="41" name="Rounded Rectangle 40"/>
          <p:cNvSpPr/>
          <p:nvPr/>
        </p:nvSpPr>
        <p:spPr bwMode="gray">
          <a:xfrm>
            <a:off x="6153151" y="5065713"/>
            <a:ext cx="525463" cy="265112"/>
          </a:xfrm>
          <a:prstGeom prst="roundRect">
            <a:avLst/>
          </a:prstGeom>
          <a:solidFill>
            <a:schemeClr val="accent2">
              <a:lumMod val="40000"/>
              <a:lumOff val="60000"/>
            </a:schemeClr>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t>Metrics &amp; </a:t>
            </a:r>
          </a:p>
          <a:p>
            <a:pPr algn="ctr">
              <a:lnSpc>
                <a:spcPct val="106000"/>
              </a:lnSpc>
              <a:defRPr/>
            </a:pPr>
            <a:r>
              <a:rPr lang="en-US" sz="700" b="1" dirty="0"/>
              <a:t>Dashboard</a:t>
            </a:r>
          </a:p>
        </p:txBody>
      </p:sp>
      <p:sp>
        <p:nvSpPr>
          <p:cNvPr id="42" name="Rounded Rectangle 41"/>
          <p:cNvSpPr/>
          <p:nvPr/>
        </p:nvSpPr>
        <p:spPr bwMode="gray">
          <a:xfrm>
            <a:off x="2501901" y="5376863"/>
            <a:ext cx="525463" cy="265112"/>
          </a:xfrm>
          <a:prstGeom prst="roundRect">
            <a:avLst/>
          </a:prstGeom>
          <a:solidFill>
            <a:schemeClr val="accent2">
              <a:lumMod val="75000"/>
            </a:schemeClr>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solidFill>
                  <a:schemeClr val="bg1"/>
                </a:solidFill>
              </a:rPr>
              <a:t>Templates</a:t>
            </a:r>
          </a:p>
        </p:txBody>
      </p:sp>
      <p:sp>
        <p:nvSpPr>
          <p:cNvPr id="43" name="Rounded Rectangle 42"/>
          <p:cNvSpPr/>
          <p:nvPr/>
        </p:nvSpPr>
        <p:spPr bwMode="gray">
          <a:xfrm>
            <a:off x="3111501" y="5376863"/>
            <a:ext cx="525463" cy="265112"/>
          </a:xfrm>
          <a:prstGeom prst="roundRect">
            <a:avLst/>
          </a:prstGeom>
          <a:solidFill>
            <a:schemeClr val="accent2">
              <a:lumMod val="75000"/>
            </a:schemeClr>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solidFill>
                  <a:schemeClr val="bg1"/>
                </a:solidFill>
              </a:rPr>
              <a:t>Templates</a:t>
            </a:r>
          </a:p>
        </p:txBody>
      </p:sp>
      <p:sp>
        <p:nvSpPr>
          <p:cNvPr id="44" name="Rounded Rectangle 43"/>
          <p:cNvSpPr/>
          <p:nvPr/>
        </p:nvSpPr>
        <p:spPr bwMode="gray">
          <a:xfrm>
            <a:off x="3719513" y="5376863"/>
            <a:ext cx="525462" cy="265112"/>
          </a:xfrm>
          <a:prstGeom prst="roundRect">
            <a:avLst/>
          </a:prstGeom>
          <a:solidFill>
            <a:schemeClr val="accent2">
              <a:lumMod val="75000"/>
            </a:schemeClr>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solidFill>
                  <a:schemeClr val="bg1"/>
                </a:solidFill>
              </a:rPr>
              <a:t>Templates</a:t>
            </a:r>
          </a:p>
        </p:txBody>
      </p:sp>
      <p:sp>
        <p:nvSpPr>
          <p:cNvPr id="45" name="Rounded Rectangle 44"/>
          <p:cNvSpPr/>
          <p:nvPr/>
        </p:nvSpPr>
        <p:spPr bwMode="gray">
          <a:xfrm>
            <a:off x="4327526" y="5376863"/>
            <a:ext cx="525463" cy="265112"/>
          </a:xfrm>
          <a:prstGeom prst="roundRect">
            <a:avLst/>
          </a:prstGeom>
          <a:solidFill>
            <a:schemeClr val="accent2">
              <a:lumMod val="75000"/>
            </a:schemeClr>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solidFill>
                  <a:schemeClr val="bg1"/>
                </a:solidFill>
              </a:rPr>
              <a:t>Templates</a:t>
            </a:r>
          </a:p>
        </p:txBody>
      </p:sp>
      <p:sp>
        <p:nvSpPr>
          <p:cNvPr id="46" name="Rounded Rectangle 45"/>
          <p:cNvSpPr/>
          <p:nvPr/>
        </p:nvSpPr>
        <p:spPr bwMode="gray">
          <a:xfrm>
            <a:off x="4937126" y="5376863"/>
            <a:ext cx="525463" cy="265112"/>
          </a:xfrm>
          <a:prstGeom prst="roundRect">
            <a:avLst/>
          </a:prstGeom>
          <a:solidFill>
            <a:schemeClr val="accent2">
              <a:lumMod val="75000"/>
            </a:schemeClr>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solidFill>
                  <a:schemeClr val="bg1"/>
                </a:solidFill>
              </a:rPr>
              <a:t>Templates</a:t>
            </a:r>
          </a:p>
        </p:txBody>
      </p:sp>
      <p:sp>
        <p:nvSpPr>
          <p:cNvPr id="47" name="Rounded Rectangle 46"/>
          <p:cNvSpPr/>
          <p:nvPr/>
        </p:nvSpPr>
        <p:spPr bwMode="gray">
          <a:xfrm>
            <a:off x="5545138" y="5376863"/>
            <a:ext cx="525462" cy="265112"/>
          </a:xfrm>
          <a:prstGeom prst="roundRect">
            <a:avLst/>
          </a:prstGeom>
          <a:solidFill>
            <a:schemeClr val="accent2">
              <a:lumMod val="75000"/>
            </a:schemeClr>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solidFill>
                  <a:schemeClr val="bg1"/>
                </a:solidFill>
              </a:rPr>
              <a:t>Templates</a:t>
            </a:r>
          </a:p>
        </p:txBody>
      </p:sp>
      <p:sp>
        <p:nvSpPr>
          <p:cNvPr id="48" name="Rounded Rectangle 47"/>
          <p:cNvSpPr/>
          <p:nvPr/>
        </p:nvSpPr>
        <p:spPr bwMode="gray">
          <a:xfrm>
            <a:off x="6153151" y="5376863"/>
            <a:ext cx="525463" cy="265112"/>
          </a:xfrm>
          <a:prstGeom prst="roundRect">
            <a:avLst/>
          </a:prstGeom>
          <a:solidFill>
            <a:schemeClr val="accent2">
              <a:lumMod val="75000"/>
            </a:schemeClr>
          </a:solidFill>
          <a:ln w="12700" cap="rnd" algn="ctr">
            <a:solidFill>
              <a:schemeClr val="accent2">
                <a:lumMod val="75000"/>
              </a:schemeClr>
            </a:solidFill>
            <a:miter lim="800000"/>
            <a:headEnd/>
            <a:tailEnd/>
          </a:ln>
        </p:spPr>
        <p:txBody>
          <a:bodyPr lIns="0" rIns="0" anchor="ctr" anchorCtr="1"/>
          <a:lstStyle/>
          <a:p>
            <a:pPr algn="ctr">
              <a:lnSpc>
                <a:spcPct val="106000"/>
              </a:lnSpc>
              <a:defRPr/>
            </a:pPr>
            <a:r>
              <a:rPr lang="en-US" sz="700" b="1" dirty="0">
                <a:solidFill>
                  <a:schemeClr val="bg1"/>
                </a:solidFill>
              </a:rPr>
              <a:t>Templates</a:t>
            </a:r>
          </a:p>
        </p:txBody>
      </p:sp>
      <p:sp>
        <p:nvSpPr>
          <p:cNvPr id="49" name="Rounded Rectangle 19"/>
          <p:cNvSpPr>
            <a:spLocks noChangeArrowheads="1"/>
          </p:cNvSpPr>
          <p:nvPr/>
        </p:nvSpPr>
        <p:spPr bwMode="gray">
          <a:xfrm>
            <a:off x="2501901" y="5776913"/>
            <a:ext cx="4176713" cy="258762"/>
          </a:xfrm>
          <a:prstGeom prst="roundRect">
            <a:avLst>
              <a:gd name="adj" fmla="val 16667"/>
            </a:avLst>
          </a:prstGeom>
          <a:solidFill>
            <a:srgbClr val="002060"/>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900" b="1">
                <a:solidFill>
                  <a:schemeClr val="bg1"/>
                </a:solidFill>
              </a:rPr>
              <a:t>Key Design Decisions </a:t>
            </a:r>
          </a:p>
        </p:txBody>
      </p:sp>
      <p:sp>
        <p:nvSpPr>
          <p:cNvPr id="50" name="Rounded Rectangle 47"/>
          <p:cNvSpPr>
            <a:spLocks noChangeArrowheads="1"/>
          </p:cNvSpPr>
          <p:nvPr/>
        </p:nvSpPr>
        <p:spPr bwMode="gray">
          <a:xfrm>
            <a:off x="2501901" y="6053138"/>
            <a:ext cx="4176713" cy="258762"/>
          </a:xfrm>
          <a:prstGeom prst="roundRect">
            <a:avLst>
              <a:gd name="adj" fmla="val 16667"/>
            </a:avLst>
          </a:prstGeom>
          <a:solidFill>
            <a:srgbClr val="92D050"/>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900" b="1"/>
              <a:t>DPLM Process and Technical Requirements</a:t>
            </a:r>
          </a:p>
        </p:txBody>
      </p:sp>
      <p:sp>
        <p:nvSpPr>
          <p:cNvPr id="51" name="Rectangle 50"/>
          <p:cNvSpPr>
            <a:spLocks noChangeArrowheads="1"/>
          </p:cNvSpPr>
          <p:nvPr/>
        </p:nvSpPr>
        <p:spPr bwMode="gray">
          <a:xfrm>
            <a:off x="1987550" y="5688014"/>
            <a:ext cx="450850" cy="661987"/>
          </a:xfrm>
          <a:prstGeom prst="rect">
            <a:avLst/>
          </a:prstGeom>
          <a:solidFill>
            <a:schemeClr val="bg1"/>
          </a:solidFill>
          <a:ln w="12700" cap="rnd" algn="ctr">
            <a:solidFill>
              <a:schemeClr val="tx1"/>
            </a:solidFill>
            <a:miter lim="800000"/>
            <a:headEnd/>
            <a:tailEnd/>
          </a:ln>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1800" b="1">
              <a:solidFill>
                <a:schemeClr val="bg1"/>
              </a:solidFill>
            </a:endParaRPr>
          </a:p>
        </p:txBody>
      </p:sp>
      <p:sp>
        <p:nvSpPr>
          <p:cNvPr id="52" name="Rectangle 51"/>
          <p:cNvSpPr>
            <a:spLocks noChangeArrowheads="1"/>
          </p:cNvSpPr>
          <p:nvPr/>
        </p:nvSpPr>
        <p:spPr bwMode="gray">
          <a:xfrm>
            <a:off x="1987550" y="4686301"/>
            <a:ext cx="450850" cy="1000125"/>
          </a:xfrm>
          <a:prstGeom prst="rect">
            <a:avLst/>
          </a:prstGeom>
          <a:solidFill>
            <a:schemeClr val="bg1"/>
          </a:solidFill>
          <a:ln w="12700" cap="rnd" algn="ctr">
            <a:solidFill>
              <a:schemeClr val="tx1"/>
            </a:solidFill>
            <a:miter lim="800000"/>
            <a:headEnd/>
            <a:tailEnd/>
          </a:ln>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1800" b="1">
              <a:solidFill>
                <a:schemeClr val="bg1"/>
              </a:solidFill>
            </a:endParaRPr>
          </a:p>
        </p:txBody>
      </p:sp>
      <p:sp>
        <p:nvSpPr>
          <p:cNvPr id="53" name="Rectangle 52"/>
          <p:cNvSpPr>
            <a:spLocks noChangeArrowheads="1"/>
          </p:cNvSpPr>
          <p:nvPr/>
        </p:nvSpPr>
        <p:spPr bwMode="gray">
          <a:xfrm>
            <a:off x="1987550" y="1695450"/>
            <a:ext cx="450850" cy="2503488"/>
          </a:xfrm>
          <a:prstGeom prst="rect">
            <a:avLst/>
          </a:prstGeom>
          <a:solidFill>
            <a:schemeClr val="bg1"/>
          </a:solidFill>
          <a:ln w="12700" cap="rnd" algn="ctr">
            <a:solidFill>
              <a:schemeClr val="tx1"/>
            </a:solidFill>
            <a:miter lim="800000"/>
            <a:headEnd/>
            <a:tailEnd/>
          </a:ln>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1800" b="1">
              <a:solidFill>
                <a:schemeClr val="bg1"/>
              </a:solidFill>
            </a:endParaRPr>
          </a:p>
        </p:txBody>
      </p:sp>
      <p:sp>
        <p:nvSpPr>
          <p:cNvPr id="54" name="Rectangle 53"/>
          <p:cNvSpPr>
            <a:spLocks noChangeArrowheads="1"/>
          </p:cNvSpPr>
          <p:nvPr/>
        </p:nvSpPr>
        <p:spPr bwMode="gray">
          <a:xfrm>
            <a:off x="1987550" y="1147764"/>
            <a:ext cx="450850" cy="547687"/>
          </a:xfrm>
          <a:prstGeom prst="rect">
            <a:avLst/>
          </a:prstGeom>
          <a:solidFill>
            <a:schemeClr val="bg1"/>
          </a:solidFill>
          <a:ln w="12700" cap="rnd" algn="ctr">
            <a:solidFill>
              <a:schemeClr val="tx1"/>
            </a:solidFill>
            <a:miter lim="800000"/>
            <a:headEnd/>
            <a:tailEnd/>
          </a:ln>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1800" b="1">
              <a:solidFill>
                <a:schemeClr val="bg1"/>
              </a:solidFill>
            </a:endParaRPr>
          </a:p>
        </p:txBody>
      </p:sp>
      <p:sp>
        <p:nvSpPr>
          <p:cNvPr id="55" name="TextBox 23"/>
          <p:cNvSpPr txBox="1">
            <a:spLocks noChangeArrowheads="1"/>
          </p:cNvSpPr>
          <p:nvPr/>
        </p:nvSpPr>
        <p:spPr bwMode="auto">
          <a:xfrm rot="16200000">
            <a:off x="1867340" y="1277799"/>
            <a:ext cx="664284" cy="27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588">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eaLnBrk="1" hangingPunct="1">
              <a:buClr>
                <a:srgbClr val="000000"/>
              </a:buClr>
              <a:buSzTx/>
              <a:buFontTx/>
              <a:buNone/>
            </a:pPr>
            <a:r>
              <a:rPr lang="en-US" altLang="en-US" b="1" i="1">
                <a:solidFill>
                  <a:srgbClr val="000000"/>
                </a:solidFill>
              </a:rPr>
              <a:t>Level 1</a:t>
            </a:r>
          </a:p>
        </p:txBody>
      </p:sp>
      <p:sp>
        <p:nvSpPr>
          <p:cNvPr id="56" name="TextBox 55"/>
          <p:cNvSpPr txBox="1">
            <a:spLocks noChangeArrowheads="1"/>
          </p:cNvSpPr>
          <p:nvPr/>
        </p:nvSpPr>
        <p:spPr bwMode="auto">
          <a:xfrm rot="16200000">
            <a:off x="1755931" y="2676592"/>
            <a:ext cx="887102" cy="2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588">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eaLnBrk="1" hangingPunct="1">
              <a:buClr>
                <a:srgbClr val="000000"/>
              </a:buClr>
              <a:buSzTx/>
              <a:buFontTx/>
              <a:buNone/>
            </a:pPr>
            <a:r>
              <a:rPr lang="en-US" altLang="en-US" sz="1000" b="1" i="1">
                <a:solidFill>
                  <a:srgbClr val="000000"/>
                </a:solidFill>
              </a:rPr>
              <a:t>Level 2 &amp; 3 </a:t>
            </a:r>
          </a:p>
        </p:txBody>
      </p:sp>
      <p:sp>
        <p:nvSpPr>
          <p:cNvPr id="57" name="Rectangle 56"/>
          <p:cNvSpPr>
            <a:spLocks noChangeArrowheads="1"/>
          </p:cNvSpPr>
          <p:nvPr/>
        </p:nvSpPr>
        <p:spPr bwMode="gray">
          <a:xfrm>
            <a:off x="2438400" y="5686426"/>
            <a:ext cx="4433888" cy="663575"/>
          </a:xfrm>
          <a:prstGeom prst="rect">
            <a:avLst/>
          </a:prstGeom>
          <a:noFill/>
          <a:ln w="12700" cap="rnd"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1800" b="1">
              <a:solidFill>
                <a:schemeClr val="bg1"/>
              </a:solidFill>
            </a:endParaRPr>
          </a:p>
        </p:txBody>
      </p:sp>
      <p:sp>
        <p:nvSpPr>
          <p:cNvPr id="58" name="Rectangle 57"/>
          <p:cNvSpPr>
            <a:spLocks noChangeArrowheads="1"/>
          </p:cNvSpPr>
          <p:nvPr/>
        </p:nvSpPr>
        <p:spPr bwMode="gray">
          <a:xfrm>
            <a:off x="2438400" y="4691063"/>
            <a:ext cx="4433888" cy="996950"/>
          </a:xfrm>
          <a:prstGeom prst="rect">
            <a:avLst/>
          </a:prstGeom>
          <a:noFill/>
          <a:ln w="12700" cap="rnd"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1800" b="1">
              <a:solidFill>
                <a:schemeClr val="bg1"/>
              </a:solidFill>
            </a:endParaRPr>
          </a:p>
        </p:txBody>
      </p:sp>
      <p:sp>
        <p:nvSpPr>
          <p:cNvPr id="59" name="Rounded Rectangle 58"/>
          <p:cNvSpPr>
            <a:spLocks noChangeArrowheads="1"/>
          </p:cNvSpPr>
          <p:nvPr/>
        </p:nvSpPr>
        <p:spPr bwMode="gray">
          <a:xfrm>
            <a:off x="2501901" y="4297363"/>
            <a:ext cx="525463" cy="265112"/>
          </a:xfrm>
          <a:prstGeom prst="roundRect">
            <a:avLst>
              <a:gd name="adj" fmla="val 16667"/>
            </a:avLst>
          </a:prstGeom>
          <a:solidFill>
            <a:srgbClr val="CC66FF"/>
          </a:solidFill>
          <a:ln w="12700" cap="rnd" algn="ctr">
            <a:solidFill>
              <a:srgbClr val="660066"/>
            </a:solidFill>
            <a:miter lim="800000"/>
            <a:headEnd/>
            <a:tailEnd/>
          </a:ln>
        </p:spPr>
        <p:txBody>
          <a:bodyPr lIns="0" r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700" b="1">
                <a:solidFill>
                  <a:schemeClr val="bg1"/>
                </a:solidFill>
              </a:rPr>
              <a:t>Process Details</a:t>
            </a:r>
          </a:p>
        </p:txBody>
      </p:sp>
      <p:sp>
        <p:nvSpPr>
          <p:cNvPr id="60" name="Rounded Rectangle 59"/>
          <p:cNvSpPr>
            <a:spLocks noChangeArrowheads="1"/>
          </p:cNvSpPr>
          <p:nvPr/>
        </p:nvSpPr>
        <p:spPr bwMode="gray">
          <a:xfrm>
            <a:off x="3111501" y="4297363"/>
            <a:ext cx="525463" cy="265112"/>
          </a:xfrm>
          <a:prstGeom prst="roundRect">
            <a:avLst>
              <a:gd name="adj" fmla="val 16667"/>
            </a:avLst>
          </a:prstGeom>
          <a:solidFill>
            <a:srgbClr val="CC66FF"/>
          </a:solidFill>
          <a:ln w="12700" cap="rnd" algn="ctr">
            <a:solidFill>
              <a:srgbClr val="660066"/>
            </a:solidFill>
            <a:miter lim="800000"/>
            <a:headEnd/>
            <a:tailEnd/>
          </a:ln>
        </p:spPr>
        <p:txBody>
          <a:bodyPr lIns="0" r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700" b="1">
                <a:solidFill>
                  <a:schemeClr val="bg1"/>
                </a:solidFill>
              </a:rPr>
              <a:t>Process Details</a:t>
            </a:r>
          </a:p>
        </p:txBody>
      </p:sp>
      <p:sp>
        <p:nvSpPr>
          <p:cNvPr id="61" name="Rounded Rectangle 60"/>
          <p:cNvSpPr>
            <a:spLocks noChangeArrowheads="1"/>
          </p:cNvSpPr>
          <p:nvPr/>
        </p:nvSpPr>
        <p:spPr bwMode="gray">
          <a:xfrm>
            <a:off x="3719513" y="4297363"/>
            <a:ext cx="525462" cy="265112"/>
          </a:xfrm>
          <a:prstGeom prst="roundRect">
            <a:avLst>
              <a:gd name="adj" fmla="val 16667"/>
            </a:avLst>
          </a:prstGeom>
          <a:solidFill>
            <a:srgbClr val="CC66FF"/>
          </a:solidFill>
          <a:ln w="12700" cap="rnd" algn="ctr">
            <a:solidFill>
              <a:srgbClr val="660066"/>
            </a:solidFill>
            <a:miter lim="800000"/>
            <a:headEnd/>
            <a:tailEnd/>
          </a:ln>
        </p:spPr>
        <p:txBody>
          <a:bodyPr lIns="0" r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700" b="1">
                <a:solidFill>
                  <a:schemeClr val="bg1"/>
                </a:solidFill>
              </a:rPr>
              <a:t>Process Details</a:t>
            </a:r>
          </a:p>
        </p:txBody>
      </p:sp>
      <p:sp>
        <p:nvSpPr>
          <p:cNvPr id="62" name="Rounded Rectangle 61"/>
          <p:cNvSpPr>
            <a:spLocks noChangeArrowheads="1"/>
          </p:cNvSpPr>
          <p:nvPr/>
        </p:nvSpPr>
        <p:spPr bwMode="gray">
          <a:xfrm>
            <a:off x="4327526" y="4297363"/>
            <a:ext cx="525463" cy="265112"/>
          </a:xfrm>
          <a:prstGeom prst="roundRect">
            <a:avLst>
              <a:gd name="adj" fmla="val 16667"/>
            </a:avLst>
          </a:prstGeom>
          <a:solidFill>
            <a:srgbClr val="CC66FF"/>
          </a:solidFill>
          <a:ln w="12700" cap="rnd" algn="ctr">
            <a:solidFill>
              <a:srgbClr val="660066"/>
            </a:solidFill>
            <a:miter lim="800000"/>
            <a:headEnd/>
            <a:tailEnd/>
          </a:ln>
        </p:spPr>
        <p:txBody>
          <a:bodyPr lIns="0" r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700" b="1">
                <a:solidFill>
                  <a:schemeClr val="bg1"/>
                </a:solidFill>
              </a:rPr>
              <a:t>Process Details</a:t>
            </a:r>
          </a:p>
        </p:txBody>
      </p:sp>
      <p:sp>
        <p:nvSpPr>
          <p:cNvPr id="63" name="Rounded Rectangle 62"/>
          <p:cNvSpPr>
            <a:spLocks noChangeArrowheads="1"/>
          </p:cNvSpPr>
          <p:nvPr/>
        </p:nvSpPr>
        <p:spPr bwMode="gray">
          <a:xfrm>
            <a:off x="4937126" y="4297363"/>
            <a:ext cx="525463" cy="265112"/>
          </a:xfrm>
          <a:prstGeom prst="roundRect">
            <a:avLst>
              <a:gd name="adj" fmla="val 16667"/>
            </a:avLst>
          </a:prstGeom>
          <a:solidFill>
            <a:srgbClr val="CC66FF"/>
          </a:solidFill>
          <a:ln w="12700" cap="rnd" algn="ctr">
            <a:solidFill>
              <a:srgbClr val="660066"/>
            </a:solidFill>
            <a:miter lim="800000"/>
            <a:headEnd/>
            <a:tailEnd/>
          </a:ln>
        </p:spPr>
        <p:txBody>
          <a:bodyPr lIns="0" r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700" b="1">
                <a:solidFill>
                  <a:schemeClr val="bg1"/>
                </a:solidFill>
              </a:rPr>
              <a:t>Process Details</a:t>
            </a:r>
          </a:p>
        </p:txBody>
      </p:sp>
      <p:sp>
        <p:nvSpPr>
          <p:cNvPr id="64" name="Rounded Rectangle 63"/>
          <p:cNvSpPr>
            <a:spLocks noChangeArrowheads="1"/>
          </p:cNvSpPr>
          <p:nvPr/>
        </p:nvSpPr>
        <p:spPr bwMode="gray">
          <a:xfrm>
            <a:off x="5545138" y="4297363"/>
            <a:ext cx="525462" cy="265112"/>
          </a:xfrm>
          <a:prstGeom prst="roundRect">
            <a:avLst>
              <a:gd name="adj" fmla="val 16667"/>
            </a:avLst>
          </a:prstGeom>
          <a:solidFill>
            <a:srgbClr val="CC66FF"/>
          </a:solidFill>
          <a:ln w="12700" cap="rnd" algn="ctr">
            <a:solidFill>
              <a:srgbClr val="660066"/>
            </a:solidFill>
            <a:miter lim="800000"/>
            <a:headEnd/>
            <a:tailEnd/>
          </a:ln>
        </p:spPr>
        <p:txBody>
          <a:bodyPr lIns="0" r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700" b="1">
                <a:solidFill>
                  <a:schemeClr val="bg1"/>
                </a:solidFill>
              </a:rPr>
              <a:t>Process Details</a:t>
            </a:r>
          </a:p>
        </p:txBody>
      </p:sp>
      <p:sp>
        <p:nvSpPr>
          <p:cNvPr id="65" name="Rounded Rectangle 64"/>
          <p:cNvSpPr>
            <a:spLocks noChangeArrowheads="1"/>
          </p:cNvSpPr>
          <p:nvPr/>
        </p:nvSpPr>
        <p:spPr bwMode="gray">
          <a:xfrm>
            <a:off x="6153151" y="4297363"/>
            <a:ext cx="525463" cy="265112"/>
          </a:xfrm>
          <a:prstGeom prst="roundRect">
            <a:avLst>
              <a:gd name="adj" fmla="val 16667"/>
            </a:avLst>
          </a:prstGeom>
          <a:solidFill>
            <a:srgbClr val="CC66FF"/>
          </a:solidFill>
          <a:ln w="12700" cap="rnd" algn="ctr">
            <a:solidFill>
              <a:srgbClr val="660066"/>
            </a:solidFill>
            <a:miter lim="800000"/>
            <a:headEnd/>
            <a:tailEnd/>
          </a:ln>
        </p:spPr>
        <p:txBody>
          <a:bodyPr lIns="0" r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r>
              <a:rPr lang="en-US" altLang="en-US" sz="700" b="1">
                <a:solidFill>
                  <a:schemeClr val="bg1"/>
                </a:solidFill>
              </a:rPr>
              <a:t>Process Details</a:t>
            </a:r>
          </a:p>
        </p:txBody>
      </p:sp>
      <p:sp>
        <p:nvSpPr>
          <p:cNvPr id="66" name="Rectangle 65"/>
          <p:cNvSpPr>
            <a:spLocks noChangeArrowheads="1"/>
          </p:cNvSpPr>
          <p:nvPr/>
        </p:nvSpPr>
        <p:spPr bwMode="gray">
          <a:xfrm>
            <a:off x="1987550" y="4202114"/>
            <a:ext cx="450850" cy="484187"/>
          </a:xfrm>
          <a:prstGeom prst="rect">
            <a:avLst/>
          </a:prstGeom>
          <a:solidFill>
            <a:schemeClr val="bg1"/>
          </a:solidFill>
          <a:ln w="12700" cap="rnd" algn="ctr">
            <a:solidFill>
              <a:schemeClr val="tx1"/>
            </a:solidFill>
            <a:miter lim="800000"/>
            <a:headEnd/>
            <a:tailEnd/>
          </a:ln>
        </p:spPr>
        <p:txBody>
          <a:bodyPr lIns="0" rIns="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1800" b="1">
              <a:solidFill>
                <a:schemeClr val="bg1"/>
              </a:solidFill>
            </a:endParaRPr>
          </a:p>
        </p:txBody>
      </p:sp>
      <p:sp>
        <p:nvSpPr>
          <p:cNvPr id="67" name="Rectangle 66"/>
          <p:cNvSpPr>
            <a:spLocks noChangeArrowheads="1"/>
          </p:cNvSpPr>
          <p:nvPr/>
        </p:nvSpPr>
        <p:spPr bwMode="gray">
          <a:xfrm>
            <a:off x="2438400" y="4198938"/>
            <a:ext cx="4433888" cy="487362"/>
          </a:xfrm>
          <a:prstGeom prst="rect">
            <a:avLst/>
          </a:prstGeom>
          <a:noFill/>
          <a:ln w="12700" cap="rnd"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1800" b="1">
              <a:solidFill>
                <a:schemeClr val="bg1"/>
              </a:solidFill>
            </a:endParaRPr>
          </a:p>
        </p:txBody>
      </p:sp>
      <p:sp>
        <p:nvSpPr>
          <p:cNvPr id="68" name="TextBox 67"/>
          <p:cNvSpPr txBox="1">
            <a:spLocks noChangeArrowheads="1"/>
          </p:cNvSpPr>
          <p:nvPr/>
        </p:nvSpPr>
        <p:spPr bwMode="auto">
          <a:xfrm rot="16200000">
            <a:off x="1983582" y="4299017"/>
            <a:ext cx="477838" cy="2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1588">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eaLnBrk="1" hangingPunct="1">
              <a:spcBef>
                <a:spcPct val="0"/>
              </a:spcBef>
              <a:buClr>
                <a:srgbClr val="000000"/>
              </a:buClr>
              <a:buSzTx/>
              <a:buFontTx/>
              <a:buNone/>
            </a:pPr>
            <a:r>
              <a:rPr lang="en-US" altLang="en-US" sz="1000" b="1" i="1">
                <a:solidFill>
                  <a:srgbClr val="000000"/>
                </a:solidFill>
              </a:rPr>
              <a:t>Level 4</a:t>
            </a:r>
          </a:p>
        </p:txBody>
      </p:sp>
      <p:sp>
        <p:nvSpPr>
          <p:cNvPr id="69" name="TextBox 68"/>
          <p:cNvSpPr txBox="1">
            <a:spLocks noChangeArrowheads="1"/>
          </p:cNvSpPr>
          <p:nvPr/>
        </p:nvSpPr>
        <p:spPr bwMode="auto">
          <a:xfrm rot="16200000">
            <a:off x="1774826" y="4977631"/>
            <a:ext cx="893762" cy="43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1588">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spcBef>
                <a:spcPct val="0"/>
              </a:spcBef>
              <a:buClr>
                <a:srgbClr val="000000"/>
              </a:buClr>
              <a:buSzTx/>
              <a:buFontTx/>
              <a:buNone/>
            </a:pPr>
            <a:r>
              <a:rPr lang="en-US" altLang="en-US" sz="700" b="1" i="1">
                <a:solidFill>
                  <a:srgbClr val="000000"/>
                </a:solidFill>
              </a:rPr>
              <a:t>Roles, Responsibilities, Metrics &amp; Templates</a:t>
            </a:r>
          </a:p>
        </p:txBody>
      </p:sp>
      <p:sp>
        <p:nvSpPr>
          <p:cNvPr id="70" name="TextBox 69"/>
          <p:cNvSpPr txBox="1">
            <a:spLocks noChangeArrowheads="1"/>
          </p:cNvSpPr>
          <p:nvPr/>
        </p:nvSpPr>
        <p:spPr bwMode="auto">
          <a:xfrm rot="16200000">
            <a:off x="1905795" y="5782470"/>
            <a:ext cx="6238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1588">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spcBef>
                <a:spcPct val="0"/>
              </a:spcBef>
              <a:buClr>
                <a:srgbClr val="000000"/>
              </a:buClr>
              <a:buSzTx/>
              <a:buFontTx/>
              <a:buNone/>
            </a:pPr>
            <a:r>
              <a:rPr lang="en-US" altLang="en-US" sz="700" b="1" i="1">
                <a:solidFill>
                  <a:srgbClr val="000000"/>
                </a:solidFill>
              </a:rPr>
              <a:t>Design Decisions &amp; DPLM Req’s</a:t>
            </a:r>
          </a:p>
        </p:txBody>
      </p:sp>
      <p:sp>
        <p:nvSpPr>
          <p:cNvPr id="71" name="TextBox 24"/>
          <p:cNvSpPr txBox="1">
            <a:spLocks noChangeArrowheads="1"/>
          </p:cNvSpPr>
          <p:nvPr/>
        </p:nvSpPr>
        <p:spPr bwMode="auto">
          <a:xfrm>
            <a:off x="2438400" y="1112839"/>
            <a:ext cx="4077078" cy="27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588">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eaLnBrk="1" hangingPunct="1">
              <a:buClr>
                <a:srgbClr val="000000"/>
              </a:buClr>
              <a:buSzTx/>
              <a:buFontTx/>
              <a:buNone/>
            </a:pPr>
            <a:r>
              <a:rPr lang="en-US" altLang="en-US" b="1" i="1">
                <a:solidFill>
                  <a:srgbClr val="000000"/>
                </a:solidFill>
              </a:rPr>
              <a:t>Deloitte PLM Process Models – Level 1 – 4 Decomposition</a:t>
            </a:r>
          </a:p>
        </p:txBody>
      </p:sp>
      <p:sp>
        <p:nvSpPr>
          <p:cNvPr id="72" name="Rectangle 71"/>
          <p:cNvSpPr>
            <a:spLocks noChangeArrowheads="1"/>
          </p:cNvSpPr>
          <p:nvPr/>
        </p:nvSpPr>
        <p:spPr bwMode="gray">
          <a:xfrm>
            <a:off x="2435225" y="1695451"/>
            <a:ext cx="4433888" cy="2506663"/>
          </a:xfrm>
          <a:prstGeom prst="rect">
            <a:avLst/>
          </a:prstGeom>
          <a:noFill/>
          <a:ln w="12700" cap="rnd"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1800" b="1">
              <a:solidFill>
                <a:schemeClr val="bg1"/>
              </a:solidFill>
            </a:endParaRPr>
          </a:p>
        </p:txBody>
      </p:sp>
      <p:sp>
        <p:nvSpPr>
          <p:cNvPr id="73" name="Rounded Rectangle 30719"/>
          <p:cNvSpPr>
            <a:spLocks noChangeArrowheads="1"/>
          </p:cNvSpPr>
          <p:nvPr/>
        </p:nvSpPr>
        <p:spPr bwMode="gray">
          <a:xfrm>
            <a:off x="5545138" y="2635251"/>
            <a:ext cx="608012" cy="301625"/>
          </a:xfrm>
          <a:prstGeom prst="roundRect">
            <a:avLst>
              <a:gd name="adj" fmla="val 16667"/>
            </a:avLst>
          </a:prstGeom>
          <a:noFill/>
          <a:ln w="28575" cap="rnd"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1800" b="1">
              <a:solidFill>
                <a:schemeClr val="bg1"/>
              </a:solidFill>
            </a:endParaRPr>
          </a:p>
        </p:txBody>
      </p:sp>
      <p:sp>
        <p:nvSpPr>
          <p:cNvPr id="74" name="Rounded Rectangle 76"/>
          <p:cNvSpPr>
            <a:spLocks noChangeArrowheads="1"/>
          </p:cNvSpPr>
          <p:nvPr/>
        </p:nvSpPr>
        <p:spPr bwMode="gray">
          <a:xfrm>
            <a:off x="5503863" y="4278314"/>
            <a:ext cx="608012" cy="301625"/>
          </a:xfrm>
          <a:prstGeom prst="roundRect">
            <a:avLst>
              <a:gd name="adj" fmla="val 16667"/>
            </a:avLst>
          </a:prstGeom>
          <a:noFill/>
          <a:ln w="28575" cap="rnd"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82880" anchor="ctr" anchorCtr="1"/>
          <a:lstStyle>
            <a:lvl1pPr>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buFontTx/>
              <a:buNone/>
            </a:pPr>
            <a:endParaRPr lang="en-US" altLang="en-US" sz="1800" b="1">
              <a:solidFill>
                <a:schemeClr val="bg1"/>
              </a:solidFill>
            </a:endParaRPr>
          </a:p>
        </p:txBody>
      </p:sp>
      <p:cxnSp>
        <p:nvCxnSpPr>
          <p:cNvPr id="75" name="Straight Arrow Connector 10"/>
          <p:cNvCxnSpPr>
            <a:cxnSpLocks noChangeShapeType="1"/>
            <a:stCxn id="74" idx="3"/>
            <a:endCxn id="25" idx="1"/>
          </p:cNvCxnSpPr>
          <p:nvPr/>
        </p:nvCxnSpPr>
        <p:spPr bwMode="auto">
          <a:xfrm>
            <a:off x="6111876" y="4429126"/>
            <a:ext cx="917575" cy="352425"/>
          </a:xfrm>
          <a:prstGeom prst="straightConnector1">
            <a:avLst/>
          </a:prstGeom>
          <a:noFill/>
          <a:ln w="28575" cap="rnd"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9778152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1641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25589" y="1589"/>
                        <a:ext cx="1587" cy="1587"/>
                      </a:xfrm>
                      <a:prstGeom prst="rect">
                        <a:avLst/>
                      </a:prstGeom>
                    </p:spPr>
                  </p:pic>
                </p:oleObj>
              </mc:Fallback>
            </mc:AlternateContent>
          </a:graphicData>
        </a:graphic>
      </p:graphicFrame>
      <p:sp>
        <p:nvSpPr>
          <p:cNvPr id="93186" name="Title 1"/>
          <p:cNvSpPr>
            <a:spLocks noGrp="1"/>
          </p:cNvSpPr>
          <p:nvPr>
            <p:ph type="title"/>
          </p:nvPr>
        </p:nvSpPr>
        <p:spPr>
          <a:xfrm>
            <a:off x="391886" y="-41271"/>
            <a:ext cx="10961914" cy="1325563"/>
          </a:xfrm>
        </p:spPr>
        <p:txBody>
          <a:bodyPr>
            <a:normAutofit/>
          </a:bodyPr>
          <a:lstStyle/>
          <a:p>
            <a:r>
              <a:rPr lang="en-US" altLang="en-US" sz="2400" b="1" dirty="0">
                <a:solidFill>
                  <a:srgbClr val="92D050"/>
                </a:solidFill>
              </a:rPr>
              <a:t>DPLM is designed to help clients utilize our pre-defined PLM processes in an “Out of the Box” method where processes are standardize and mapped to 3DEversus customized. </a:t>
            </a:r>
          </a:p>
        </p:txBody>
      </p:sp>
      <p:sp>
        <p:nvSpPr>
          <p:cNvPr id="76" name="TextBox 2"/>
          <p:cNvSpPr txBox="1">
            <a:spLocks noChangeArrowheads="1"/>
          </p:cNvSpPr>
          <p:nvPr/>
        </p:nvSpPr>
        <p:spPr bwMode="auto">
          <a:xfrm>
            <a:off x="6290924" y="1845971"/>
            <a:ext cx="5349534"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nSpc>
                <a:spcPct val="100000"/>
              </a:lnSpc>
              <a:spcBef>
                <a:spcPct val="0"/>
              </a:spcBef>
              <a:spcAft>
                <a:spcPts val="1200"/>
              </a:spcAft>
              <a:buClrTx/>
              <a:buSzPct val="110000"/>
              <a:buFont typeface="Wingdings" panose="05000000000000000000" pitchFamily="2" charset="2"/>
              <a:buChar char="§"/>
            </a:pPr>
            <a:r>
              <a:rPr lang="en-US" altLang="en-US" sz="1400" dirty="0">
                <a:solidFill>
                  <a:srgbClr val="000000"/>
                </a:solidFill>
              </a:rPr>
              <a:t>As </a:t>
            </a:r>
            <a:r>
              <a:rPr lang="en-US" altLang="en-US" sz="1600" dirty="0">
                <a:solidFill>
                  <a:srgbClr val="000000"/>
                </a:solidFill>
              </a:rPr>
              <a:t>we looked across the processes, methods and tools we develop for out clients, ~80% of the core was largely similar  </a:t>
            </a:r>
          </a:p>
          <a:p>
            <a:pPr>
              <a:lnSpc>
                <a:spcPct val="100000"/>
              </a:lnSpc>
              <a:spcBef>
                <a:spcPct val="0"/>
              </a:spcBef>
              <a:spcAft>
                <a:spcPts val="1200"/>
              </a:spcAft>
              <a:buClrTx/>
              <a:buSzPct val="110000"/>
              <a:buFont typeface="Wingdings" panose="05000000000000000000" pitchFamily="2" charset="2"/>
              <a:buChar char="§"/>
            </a:pPr>
            <a:r>
              <a:rPr lang="en-US" altLang="en-US" sz="1600" dirty="0">
                <a:solidFill>
                  <a:srgbClr val="000000"/>
                </a:solidFill>
              </a:rPr>
              <a:t>We created DPLM that comes “out-of-the-box” with the  80% that captures best practices – across lean processes, configuration and training</a:t>
            </a:r>
          </a:p>
          <a:p>
            <a:pPr>
              <a:lnSpc>
                <a:spcPct val="100000"/>
              </a:lnSpc>
              <a:spcBef>
                <a:spcPct val="0"/>
              </a:spcBef>
              <a:spcAft>
                <a:spcPts val="1200"/>
              </a:spcAft>
              <a:buClrTx/>
              <a:buSzPct val="110000"/>
              <a:buFont typeface="Wingdings" panose="05000000000000000000" pitchFamily="2" charset="2"/>
              <a:buChar char="§"/>
            </a:pPr>
            <a:r>
              <a:rPr lang="en-US" altLang="en-US" sz="1600" dirty="0">
                <a:solidFill>
                  <a:srgbClr val="000000"/>
                </a:solidFill>
              </a:rPr>
              <a:t>This allows our PLM experts to focus their attention on 20% that is truly unique to the client, as well as on integration to existing business processes</a:t>
            </a:r>
          </a:p>
          <a:p>
            <a:pPr>
              <a:lnSpc>
                <a:spcPct val="100000"/>
              </a:lnSpc>
              <a:spcBef>
                <a:spcPct val="0"/>
              </a:spcBef>
              <a:spcAft>
                <a:spcPts val="1200"/>
              </a:spcAft>
              <a:buClrTx/>
              <a:buSzPct val="110000"/>
              <a:buFont typeface="Wingdings" panose="05000000000000000000" pitchFamily="2" charset="2"/>
              <a:buChar char="§"/>
            </a:pPr>
            <a:r>
              <a:rPr lang="en-US" altLang="en-US" sz="1600" dirty="0">
                <a:solidFill>
                  <a:srgbClr val="000000"/>
                </a:solidFill>
              </a:rPr>
              <a:t>This 20% is where companies get the strategic/competitive advantage</a:t>
            </a:r>
          </a:p>
          <a:p>
            <a:pPr>
              <a:lnSpc>
                <a:spcPct val="100000"/>
              </a:lnSpc>
              <a:spcBef>
                <a:spcPct val="0"/>
              </a:spcBef>
              <a:spcAft>
                <a:spcPts val="1200"/>
              </a:spcAft>
              <a:buClrTx/>
              <a:buSzPct val="110000"/>
              <a:buFont typeface="Wingdings" panose="05000000000000000000" pitchFamily="2" charset="2"/>
              <a:buChar char="§"/>
            </a:pPr>
            <a:r>
              <a:rPr lang="en-US" altLang="en-US" sz="1600" dirty="0">
                <a:solidFill>
                  <a:srgbClr val="000000"/>
                </a:solidFill>
              </a:rPr>
              <a:t>Provide clients with a ‘ready to use’ environment to feel and play with the future state processes </a:t>
            </a:r>
          </a:p>
        </p:txBody>
      </p:sp>
      <p:sp>
        <p:nvSpPr>
          <p:cNvPr id="77" name="Rectangle 76"/>
          <p:cNvSpPr/>
          <p:nvPr/>
        </p:nvSpPr>
        <p:spPr bwMode="auto">
          <a:xfrm>
            <a:off x="1120550" y="1832657"/>
            <a:ext cx="4948237" cy="3932237"/>
          </a:xfrm>
          <a:prstGeom prst="rect">
            <a:avLst/>
          </a:prstGeom>
          <a:solidFill>
            <a:srgbClr val="738AB9">
              <a:lumMod val="75000"/>
            </a:srgbClr>
          </a:solidFill>
          <a:ln w="9525" cap="flat" cmpd="sng" algn="ctr">
            <a:noFill/>
            <a:prstDash val="solid"/>
            <a:round/>
            <a:headEnd type="none" w="med" len="med"/>
            <a:tailEnd type="none" w="med" len="med"/>
          </a:ln>
          <a:effectLst/>
        </p:spPr>
        <p:txBody>
          <a:bodyPr lIns="0" tIns="0" rIns="0" bIns="0"/>
          <a:lstStyle/>
          <a:p>
            <a:pPr marL="117475" indent="-117475">
              <a:lnSpc>
                <a:spcPct val="106000"/>
              </a:lnSpc>
              <a:defRPr/>
            </a:pPr>
            <a:r>
              <a:rPr lang="en-US" sz="1200" b="1" kern="0" dirty="0">
                <a:solidFill>
                  <a:srgbClr val="FFFFFF"/>
                </a:solidFill>
                <a:cs typeface="Arial" charset="0"/>
              </a:rPr>
              <a:t>	Validate</a:t>
            </a:r>
            <a:endParaRPr lang="en-US" sz="1200" b="1" kern="0" dirty="0">
              <a:solidFill>
                <a:srgbClr val="000000"/>
              </a:solidFill>
              <a:cs typeface="Arial" charset="0"/>
            </a:endParaRPr>
          </a:p>
          <a:p>
            <a:pPr marL="233363" indent="-115888">
              <a:lnSpc>
                <a:spcPct val="106000"/>
              </a:lnSpc>
              <a:buFont typeface="Arial" pitchFamily="34" charset="0"/>
              <a:buChar char="•"/>
              <a:defRPr/>
            </a:pPr>
            <a:r>
              <a:rPr lang="en-US" sz="1050" kern="0" dirty="0">
                <a:solidFill>
                  <a:srgbClr val="FFFFFF"/>
                </a:solidFill>
                <a:cs typeface="Arial" charset="0"/>
              </a:rPr>
              <a:t>User Acceptance</a:t>
            </a:r>
          </a:p>
          <a:p>
            <a:pPr marL="233363" indent="-115888">
              <a:lnSpc>
                <a:spcPct val="106000"/>
              </a:lnSpc>
              <a:buFont typeface="Arial" pitchFamily="34" charset="0"/>
              <a:buChar char="•"/>
              <a:defRPr/>
            </a:pPr>
            <a:r>
              <a:rPr lang="en-US" sz="1050" kern="0" dirty="0">
                <a:solidFill>
                  <a:srgbClr val="FFFFFF"/>
                </a:solidFill>
                <a:cs typeface="Arial" charset="0"/>
              </a:rPr>
              <a:t>Training</a:t>
            </a:r>
            <a:endParaRPr lang="en-US" sz="1000" kern="0" dirty="0">
              <a:solidFill>
                <a:srgbClr val="FFFFFF"/>
              </a:solidFill>
              <a:cs typeface="Arial" charset="0"/>
            </a:endParaRPr>
          </a:p>
          <a:p>
            <a:pPr marL="231775" indent="-231775">
              <a:lnSpc>
                <a:spcPct val="106000"/>
              </a:lnSpc>
              <a:defRPr/>
            </a:pPr>
            <a:endParaRPr lang="en-US" sz="1600" kern="0" dirty="0">
              <a:solidFill>
                <a:srgbClr val="FFFFFF"/>
              </a:solidFill>
              <a:cs typeface="Arial" charset="0"/>
            </a:endParaRPr>
          </a:p>
        </p:txBody>
      </p:sp>
      <p:sp>
        <p:nvSpPr>
          <p:cNvPr id="78" name="Rectangle 77"/>
          <p:cNvSpPr/>
          <p:nvPr/>
        </p:nvSpPr>
        <p:spPr bwMode="auto">
          <a:xfrm>
            <a:off x="1120549" y="2456543"/>
            <a:ext cx="4659312" cy="3308350"/>
          </a:xfrm>
          <a:prstGeom prst="rect">
            <a:avLst/>
          </a:prstGeom>
          <a:solidFill>
            <a:srgbClr val="738AB9">
              <a:lumMod val="60000"/>
              <a:lumOff val="40000"/>
            </a:srgbClr>
          </a:solidFill>
          <a:ln w="9525" cap="flat" cmpd="sng" algn="ctr">
            <a:noFill/>
            <a:prstDash val="solid"/>
            <a:round/>
            <a:headEnd type="none" w="med" len="med"/>
            <a:tailEnd type="none" w="med" len="med"/>
          </a:ln>
          <a:effectLst/>
        </p:spPr>
        <p:txBody>
          <a:bodyPr lIns="0" tIns="0" rIns="0" bIns="0"/>
          <a:lstStyle/>
          <a:p>
            <a:pPr marL="117475" indent="-117475">
              <a:lnSpc>
                <a:spcPct val="106000"/>
              </a:lnSpc>
              <a:defRPr/>
            </a:pPr>
            <a:r>
              <a:rPr lang="en-US" sz="1200" b="1" kern="0" dirty="0">
                <a:solidFill>
                  <a:srgbClr val="FFFFFF"/>
                </a:solidFill>
                <a:cs typeface="Arial" charset="0"/>
              </a:rPr>
              <a:t>	Improve &amp; Iterate</a:t>
            </a:r>
          </a:p>
          <a:p>
            <a:pPr marL="233363" indent="-115888">
              <a:lnSpc>
                <a:spcPct val="106000"/>
              </a:lnSpc>
              <a:buFont typeface="Arial" pitchFamily="34" charset="0"/>
              <a:buChar char="•"/>
              <a:defRPr/>
            </a:pPr>
            <a:r>
              <a:rPr lang="en-US" sz="1050" kern="0" dirty="0">
                <a:solidFill>
                  <a:srgbClr val="FFFFFF"/>
                </a:solidFill>
                <a:cs typeface="Arial" charset="0"/>
              </a:rPr>
              <a:t>Configure and develop system configuration and interfaces</a:t>
            </a:r>
          </a:p>
          <a:p>
            <a:pPr marL="233363" indent="-115888">
              <a:lnSpc>
                <a:spcPct val="106000"/>
              </a:lnSpc>
              <a:buFont typeface="Arial" pitchFamily="34" charset="0"/>
              <a:buChar char="•"/>
              <a:defRPr/>
            </a:pPr>
            <a:r>
              <a:rPr lang="en-US" sz="1050" kern="0" dirty="0">
                <a:solidFill>
                  <a:srgbClr val="FFFFFF"/>
                </a:solidFill>
                <a:cs typeface="Arial" charset="0"/>
              </a:rPr>
              <a:t>Iterate To-Be Process &amp; Tool</a:t>
            </a:r>
          </a:p>
          <a:p>
            <a:pPr marL="233363" indent="-115888">
              <a:lnSpc>
                <a:spcPct val="106000"/>
              </a:lnSpc>
              <a:buFont typeface="Arial" pitchFamily="34" charset="0"/>
              <a:buChar char="•"/>
              <a:defRPr/>
            </a:pPr>
            <a:r>
              <a:rPr lang="en-US" sz="1050" kern="0" dirty="0">
                <a:solidFill>
                  <a:srgbClr val="FFFFFF"/>
                </a:solidFill>
                <a:cs typeface="Arial" charset="0"/>
              </a:rPr>
              <a:t>Conference Room Pilot  #3</a:t>
            </a:r>
            <a:endParaRPr lang="en-US" sz="1000" kern="0" dirty="0">
              <a:solidFill>
                <a:srgbClr val="FFFFFF"/>
              </a:solidFill>
              <a:cs typeface="Arial" charset="0"/>
            </a:endParaRPr>
          </a:p>
          <a:p>
            <a:pPr marL="231775" indent="-231775">
              <a:lnSpc>
                <a:spcPct val="106000"/>
              </a:lnSpc>
              <a:defRPr/>
            </a:pPr>
            <a:endParaRPr lang="en-US" sz="1600" kern="0" dirty="0">
              <a:solidFill>
                <a:srgbClr val="FFFFFF"/>
              </a:solidFill>
              <a:cs typeface="Arial" charset="0"/>
            </a:endParaRPr>
          </a:p>
        </p:txBody>
      </p:sp>
      <p:sp>
        <p:nvSpPr>
          <p:cNvPr id="79" name="Rectangle 78"/>
          <p:cNvSpPr/>
          <p:nvPr/>
        </p:nvSpPr>
        <p:spPr bwMode="auto">
          <a:xfrm>
            <a:off x="1120550" y="3397931"/>
            <a:ext cx="3386137" cy="2366962"/>
          </a:xfrm>
          <a:prstGeom prst="rect">
            <a:avLst/>
          </a:prstGeom>
          <a:solidFill>
            <a:srgbClr val="738AB9">
              <a:lumMod val="40000"/>
              <a:lumOff val="60000"/>
            </a:srgbClr>
          </a:solidFill>
          <a:ln w="9525" cap="flat" cmpd="sng" algn="ctr">
            <a:noFill/>
            <a:prstDash val="solid"/>
            <a:round/>
            <a:headEnd type="none" w="med" len="med"/>
            <a:tailEnd type="none" w="med" len="med"/>
          </a:ln>
          <a:effectLst/>
        </p:spPr>
        <p:txBody>
          <a:bodyPr lIns="0" tIns="0" rIns="0" bIns="0"/>
          <a:lstStyle/>
          <a:p>
            <a:pPr marL="117475" indent="-117475">
              <a:lnSpc>
                <a:spcPct val="106000"/>
              </a:lnSpc>
              <a:defRPr/>
            </a:pPr>
            <a:r>
              <a:rPr lang="en-US" sz="1200" b="1" kern="0" dirty="0">
                <a:solidFill>
                  <a:srgbClr val="FF0000"/>
                </a:solidFill>
                <a:cs typeface="Arial" charset="0"/>
              </a:rPr>
              <a:t>	</a:t>
            </a:r>
            <a:r>
              <a:rPr lang="en-US" sz="1200" b="1" kern="0" dirty="0">
                <a:solidFill>
                  <a:srgbClr val="000000"/>
                </a:solidFill>
                <a:cs typeface="Arial" charset="0"/>
              </a:rPr>
              <a:t>Initiate &amp; Integrate</a:t>
            </a:r>
          </a:p>
          <a:p>
            <a:pPr marL="233363" indent="-115888">
              <a:lnSpc>
                <a:spcPct val="106000"/>
              </a:lnSpc>
              <a:buFont typeface="Arial" pitchFamily="34" charset="0"/>
              <a:buChar char="•"/>
              <a:defRPr/>
            </a:pPr>
            <a:r>
              <a:rPr lang="en-US" sz="1050" kern="0" dirty="0">
                <a:solidFill>
                  <a:srgbClr val="000000"/>
                </a:solidFill>
                <a:cs typeface="Arial" charset="0"/>
              </a:rPr>
              <a:t>DPLM Processes &amp; Configuration</a:t>
            </a:r>
          </a:p>
          <a:p>
            <a:pPr marL="233363" indent="-115888">
              <a:lnSpc>
                <a:spcPct val="106000"/>
              </a:lnSpc>
              <a:buFont typeface="Arial" pitchFamily="34" charset="0"/>
              <a:buChar char="•"/>
              <a:defRPr/>
            </a:pPr>
            <a:r>
              <a:rPr lang="en-US" sz="1050" kern="0" dirty="0">
                <a:solidFill>
                  <a:srgbClr val="000000"/>
                </a:solidFill>
                <a:latin typeface="Arial" charset="0"/>
                <a:cs typeface="Arial" charset="0"/>
              </a:rPr>
              <a:t>Identify client-specific ‘Must Haves’</a:t>
            </a:r>
          </a:p>
          <a:p>
            <a:pPr marL="233363" indent="-115888">
              <a:lnSpc>
                <a:spcPct val="106000"/>
              </a:lnSpc>
              <a:buFont typeface="Arial" pitchFamily="34" charset="0"/>
              <a:buChar char="•"/>
              <a:defRPr/>
            </a:pPr>
            <a:r>
              <a:rPr lang="en-US" sz="1050" kern="0" dirty="0">
                <a:solidFill>
                  <a:srgbClr val="000000"/>
                </a:solidFill>
                <a:latin typeface="Arial" charset="0"/>
                <a:cs typeface="Arial" charset="0"/>
              </a:rPr>
              <a:t>Challenge region/BU process deviations</a:t>
            </a:r>
          </a:p>
          <a:p>
            <a:pPr marL="233363" indent="-115888">
              <a:lnSpc>
                <a:spcPct val="106000"/>
              </a:lnSpc>
              <a:buFont typeface="Arial" pitchFamily="34" charset="0"/>
              <a:buChar char="•"/>
              <a:defRPr/>
            </a:pPr>
            <a:r>
              <a:rPr lang="en-US" sz="1050" kern="0" dirty="0">
                <a:solidFill>
                  <a:srgbClr val="000000"/>
                </a:solidFill>
                <a:cs typeface="Arial" charset="0"/>
              </a:rPr>
              <a:t>Identify integration to other client processes</a:t>
            </a:r>
          </a:p>
          <a:p>
            <a:pPr marL="233363" indent="-115888">
              <a:lnSpc>
                <a:spcPct val="106000"/>
              </a:lnSpc>
              <a:buFont typeface="Arial" pitchFamily="34" charset="0"/>
              <a:buChar char="•"/>
              <a:defRPr/>
            </a:pPr>
            <a:r>
              <a:rPr lang="en-US" sz="1050" kern="0" dirty="0">
                <a:solidFill>
                  <a:srgbClr val="000000"/>
                </a:solidFill>
                <a:cs typeface="Arial" charset="0"/>
              </a:rPr>
              <a:t>Conference Room Pilot #1 &amp; #2</a:t>
            </a:r>
            <a:endParaRPr lang="en-US" sz="1000" kern="0" dirty="0">
              <a:solidFill>
                <a:srgbClr val="000000"/>
              </a:solidFill>
              <a:cs typeface="Arial" charset="0"/>
            </a:endParaRPr>
          </a:p>
          <a:p>
            <a:pPr marL="231775" indent="-231775">
              <a:lnSpc>
                <a:spcPct val="106000"/>
              </a:lnSpc>
              <a:defRPr/>
            </a:pPr>
            <a:endParaRPr lang="en-US" sz="1600" kern="0" dirty="0">
              <a:solidFill>
                <a:srgbClr val="000000"/>
              </a:solidFill>
              <a:cs typeface="Arial" charset="0"/>
            </a:endParaRPr>
          </a:p>
        </p:txBody>
      </p:sp>
      <p:sp>
        <p:nvSpPr>
          <p:cNvPr id="80" name="Rectangle 79"/>
          <p:cNvSpPr/>
          <p:nvPr/>
        </p:nvSpPr>
        <p:spPr bwMode="auto">
          <a:xfrm>
            <a:off x="1120550" y="4893357"/>
            <a:ext cx="1404937" cy="871537"/>
          </a:xfrm>
          <a:prstGeom prst="rect">
            <a:avLst/>
          </a:prstGeom>
          <a:solidFill>
            <a:srgbClr val="738AB9">
              <a:lumMod val="20000"/>
              <a:lumOff val="80000"/>
            </a:srgbClr>
          </a:solidFill>
          <a:ln w="9525" cap="flat" cmpd="sng" algn="ctr">
            <a:noFill/>
            <a:prstDash val="solid"/>
            <a:round/>
            <a:headEnd type="none" w="med" len="med"/>
            <a:tailEnd type="none" w="med" len="med"/>
          </a:ln>
          <a:effectLst/>
        </p:spPr>
        <p:txBody>
          <a:bodyPr lIns="0" tIns="0" rIns="0" bIns="0"/>
          <a:lstStyle/>
          <a:p>
            <a:pPr marL="117475" indent="-117475">
              <a:lnSpc>
                <a:spcPct val="106000"/>
              </a:lnSpc>
              <a:defRPr/>
            </a:pPr>
            <a:r>
              <a:rPr lang="en-US" sz="1200" b="1" kern="0" dirty="0">
                <a:solidFill>
                  <a:srgbClr val="000000"/>
                </a:solidFill>
                <a:cs typeface="Arial" charset="0"/>
              </a:rPr>
              <a:t>	Assess</a:t>
            </a:r>
          </a:p>
          <a:p>
            <a:pPr marL="233363" indent="-115888">
              <a:lnSpc>
                <a:spcPct val="106000"/>
              </a:lnSpc>
              <a:buFont typeface="Arial" pitchFamily="34" charset="0"/>
              <a:buChar char="•"/>
              <a:defRPr/>
            </a:pPr>
            <a:r>
              <a:rPr lang="en-US" sz="1050" kern="0" dirty="0">
                <a:solidFill>
                  <a:srgbClr val="000000"/>
                </a:solidFill>
                <a:cs typeface="Arial" charset="0"/>
              </a:rPr>
              <a:t>As-Is Deep Dive</a:t>
            </a:r>
          </a:p>
        </p:txBody>
      </p:sp>
      <p:sp>
        <p:nvSpPr>
          <p:cNvPr id="81" name="Rectangle 17"/>
          <p:cNvSpPr>
            <a:spLocks noChangeArrowheads="1"/>
          </p:cNvSpPr>
          <p:nvPr/>
        </p:nvSpPr>
        <p:spPr bwMode="auto">
          <a:xfrm rot="16200000">
            <a:off x="81051" y="3578102"/>
            <a:ext cx="1740861" cy="179408"/>
          </a:xfrm>
          <a:prstGeom prst="rect">
            <a:avLst/>
          </a:prstGeom>
          <a:noFill/>
          <a:ln w="9525">
            <a:noFill/>
            <a:miter lim="800000"/>
            <a:headEnd/>
            <a:tailEnd/>
          </a:ln>
        </p:spPr>
        <p:txBody>
          <a:bodyPr wrap="none" lIns="0" tIns="0" rIns="0" bIns="0">
            <a:spAutoFit/>
          </a:bodyPr>
          <a:lstStyle/>
          <a:p>
            <a:pPr algn="ctr">
              <a:lnSpc>
                <a:spcPct val="106000"/>
              </a:lnSpc>
              <a:spcBef>
                <a:spcPct val="20000"/>
              </a:spcBef>
              <a:defRPr/>
            </a:pPr>
            <a:r>
              <a:rPr lang="en-US" sz="1100" b="1" kern="0" dirty="0">
                <a:solidFill>
                  <a:srgbClr val="000000"/>
                </a:solidFill>
                <a:latin typeface="Arial"/>
                <a:cs typeface="Arial" charset="0"/>
              </a:rPr>
              <a:t>User Buy-In and Adoption</a:t>
            </a:r>
            <a:endParaRPr lang="en-US" sz="1100" kern="0" dirty="0">
              <a:solidFill>
                <a:srgbClr val="000000"/>
              </a:solidFill>
              <a:latin typeface="Arial"/>
              <a:cs typeface="Arial" charset="0"/>
            </a:endParaRPr>
          </a:p>
        </p:txBody>
      </p:sp>
      <p:cxnSp>
        <p:nvCxnSpPr>
          <p:cNvPr id="82" name="Straight Connector 18"/>
          <p:cNvCxnSpPr>
            <a:cxnSpLocks noChangeShapeType="1"/>
          </p:cNvCxnSpPr>
          <p:nvPr/>
        </p:nvCxnSpPr>
        <p:spPr bwMode="auto">
          <a:xfrm flipV="1">
            <a:off x="1120550" y="1673907"/>
            <a:ext cx="3175" cy="4110037"/>
          </a:xfrm>
          <a:prstGeom prst="line">
            <a:avLst/>
          </a:prstGeom>
          <a:noFill/>
          <a:ln w="28575"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3" name="Oval 10"/>
          <p:cNvSpPr>
            <a:spLocks noChangeAspect="1"/>
          </p:cNvSpPr>
          <p:nvPr/>
        </p:nvSpPr>
        <p:spPr bwMode="auto">
          <a:xfrm>
            <a:off x="5959249" y="1743756"/>
            <a:ext cx="169862" cy="169862"/>
          </a:xfrm>
          <a:prstGeom prst="ellipse">
            <a:avLst/>
          </a:prstGeom>
          <a:solidFill>
            <a:srgbClr val="92D050"/>
          </a:solidFill>
          <a:ln w="25400" algn="ctr">
            <a:solidFill>
              <a:srgbClr val="FFFFFF"/>
            </a:solidFill>
            <a:round/>
            <a:headEnd/>
            <a:tailEnd/>
          </a:ln>
        </p:spPr>
        <p:txBody>
          <a:bodyP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endParaRPr lang="en-US" altLang="en-US" sz="1800"/>
          </a:p>
        </p:txBody>
      </p:sp>
      <p:pic>
        <p:nvPicPr>
          <p:cNvPr id="8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3999" y="5169582"/>
            <a:ext cx="1147762"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3786" y="5207682"/>
            <a:ext cx="9350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0712" y="5142593"/>
            <a:ext cx="53657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3649" y="5307693"/>
            <a:ext cx="57785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8" name="Straight Connector 17"/>
          <p:cNvCxnSpPr>
            <a:cxnSpLocks noChangeShapeType="1"/>
            <a:stCxn id="91" idx="3"/>
            <a:endCxn id="92" idx="3"/>
          </p:cNvCxnSpPr>
          <p:nvPr/>
        </p:nvCxnSpPr>
        <p:spPr bwMode="auto">
          <a:xfrm flipV="1">
            <a:off x="2465161" y="3431268"/>
            <a:ext cx="1955800" cy="1538288"/>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89" name="Straight Connector 18"/>
          <p:cNvCxnSpPr>
            <a:cxnSpLocks noChangeShapeType="1"/>
            <a:stCxn id="92" idx="3"/>
            <a:endCxn id="93" idx="3"/>
          </p:cNvCxnSpPr>
          <p:nvPr/>
        </p:nvCxnSpPr>
        <p:spPr bwMode="auto">
          <a:xfrm flipV="1">
            <a:off x="4420962" y="2545444"/>
            <a:ext cx="1298575" cy="885825"/>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cxnSp>
        <p:nvCxnSpPr>
          <p:cNvPr id="90" name="Straight Connector 19"/>
          <p:cNvCxnSpPr>
            <a:cxnSpLocks noChangeShapeType="1"/>
            <a:stCxn id="93" idx="4"/>
            <a:endCxn id="83" idx="3"/>
          </p:cNvCxnSpPr>
          <p:nvPr/>
        </p:nvCxnSpPr>
        <p:spPr bwMode="auto">
          <a:xfrm flipV="1">
            <a:off x="5779861" y="1889807"/>
            <a:ext cx="203200" cy="681037"/>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cxnSp>
      <p:sp>
        <p:nvSpPr>
          <p:cNvPr id="91" name="Oval 34"/>
          <p:cNvSpPr>
            <a:spLocks noChangeAspect="1"/>
          </p:cNvSpPr>
          <p:nvPr/>
        </p:nvSpPr>
        <p:spPr bwMode="auto">
          <a:xfrm>
            <a:off x="2441349" y="4825094"/>
            <a:ext cx="169862" cy="169863"/>
          </a:xfrm>
          <a:prstGeom prst="ellipse">
            <a:avLst/>
          </a:prstGeom>
          <a:solidFill>
            <a:srgbClr val="92D050"/>
          </a:solidFill>
          <a:ln w="25400" algn="ctr">
            <a:solidFill>
              <a:srgbClr val="FFFFFF"/>
            </a:solidFill>
            <a:round/>
            <a:headEnd/>
            <a:tailEnd/>
          </a:ln>
        </p:spPr>
        <p:txBody>
          <a:bodyP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endParaRPr lang="en-US" altLang="en-US" sz="1800"/>
          </a:p>
        </p:txBody>
      </p:sp>
      <p:sp>
        <p:nvSpPr>
          <p:cNvPr id="92" name="Oval 35"/>
          <p:cNvSpPr>
            <a:spLocks noChangeAspect="1"/>
          </p:cNvSpPr>
          <p:nvPr/>
        </p:nvSpPr>
        <p:spPr bwMode="auto">
          <a:xfrm>
            <a:off x="4395562" y="3286806"/>
            <a:ext cx="169863" cy="169862"/>
          </a:xfrm>
          <a:prstGeom prst="ellipse">
            <a:avLst/>
          </a:prstGeom>
          <a:solidFill>
            <a:srgbClr val="92D050"/>
          </a:solidFill>
          <a:ln w="25400" algn="ctr">
            <a:solidFill>
              <a:srgbClr val="FFFFFF"/>
            </a:solidFill>
            <a:round/>
            <a:headEnd/>
            <a:tailEnd/>
          </a:ln>
        </p:spPr>
        <p:txBody>
          <a:bodyP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endParaRPr lang="en-US" altLang="en-US" sz="1800"/>
          </a:p>
        </p:txBody>
      </p:sp>
      <p:sp>
        <p:nvSpPr>
          <p:cNvPr id="93" name="Oval 36"/>
          <p:cNvSpPr>
            <a:spLocks noChangeAspect="1"/>
          </p:cNvSpPr>
          <p:nvPr/>
        </p:nvSpPr>
        <p:spPr bwMode="auto">
          <a:xfrm>
            <a:off x="5695724" y="2400981"/>
            <a:ext cx="169862" cy="169862"/>
          </a:xfrm>
          <a:prstGeom prst="ellipse">
            <a:avLst/>
          </a:prstGeom>
          <a:solidFill>
            <a:srgbClr val="92D050"/>
          </a:solidFill>
          <a:ln w="25400" algn="ctr">
            <a:solidFill>
              <a:srgbClr val="FFFFFF"/>
            </a:solidFill>
            <a:round/>
            <a:headEnd/>
            <a:tailEnd/>
          </a:ln>
        </p:spPr>
        <p:txBody>
          <a:bodyP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endParaRPr lang="en-US" altLang="en-US" sz="1800"/>
          </a:p>
        </p:txBody>
      </p:sp>
      <p:sp>
        <p:nvSpPr>
          <p:cNvPr id="94" name="TextBox 93"/>
          <p:cNvSpPr txBox="1"/>
          <p:nvPr/>
        </p:nvSpPr>
        <p:spPr>
          <a:xfrm>
            <a:off x="2649312" y="4996544"/>
            <a:ext cx="925513" cy="246063"/>
          </a:xfrm>
          <a:prstGeom prst="rect">
            <a:avLst/>
          </a:prstGeom>
          <a:noFill/>
        </p:spPr>
        <p:txBody>
          <a:bodyPr wrap="none">
            <a:spAutoFit/>
          </a:bodyPr>
          <a:lstStyle/>
          <a:p>
            <a:pPr>
              <a:defRPr/>
            </a:pPr>
            <a:r>
              <a:rPr lang="en-US" sz="1000" b="1" kern="0" dirty="0">
                <a:solidFill>
                  <a:srgbClr val="000000"/>
                </a:solidFill>
                <a:latin typeface="Arial" charset="0"/>
                <a:cs typeface="Arial" charset="0"/>
              </a:rPr>
              <a:t>DPLM (80%)</a:t>
            </a:r>
          </a:p>
        </p:txBody>
      </p:sp>
      <p:sp>
        <p:nvSpPr>
          <p:cNvPr id="95" name="TextBox 94"/>
          <p:cNvSpPr txBox="1"/>
          <p:nvPr/>
        </p:nvSpPr>
        <p:spPr>
          <a:xfrm>
            <a:off x="3558950" y="4915581"/>
            <a:ext cx="960437" cy="246062"/>
          </a:xfrm>
          <a:prstGeom prst="rect">
            <a:avLst/>
          </a:prstGeom>
          <a:noFill/>
        </p:spPr>
        <p:txBody>
          <a:bodyPr wrap="none">
            <a:spAutoFit/>
          </a:bodyPr>
          <a:lstStyle/>
          <a:p>
            <a:pPr>
              <a:defRPr/>
            </a:pPr>
            <a:r>
              <a:rPr lang="en-US" sz="1000" b="1" kern="0" dirty="0">
                <a:solidFill>
                  <a:srgbClr val="000000"/>
                </a:solidFill>
                <a:latin typeface="Arial" charset="0"/>
                <a:cs typeface="Arial" charset="0"/>
              </a:rPr>
              <a:t>Unique(20%)</a:t>
            </a:r>
          </a:p>
        </p:txBody>
      </p:sp>
    </p:spTree>
    <p:extLst>
      <p:ext uri="{BB962C8B-B14F-4D97-AF65-F5344CB8AC3E}">
        <p14:creationId xmlns:p14="http://schemas.microsoft.com/office/powerpoint/2010/main" val="68410249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a:solidFill>
                  <a:srgbClr val="92D050"/>
                </a:solidFill>
              </a:rPr>
              <a:t>DPLM offers efficient and cost-effective PLM transformation for our clients</a:t>
            </a:r>
          </a:p>
        </p:txBody>
      </p:sp>
      <p:sp>
        <p:nvSpPr>
          <p:cNvPr id="9" name="Isosceles Triangle 8"/>
          <p:cNvSpPr/>
          <p:nvPr/>
        </p:nvSpPr>
        <p:spPr bwMode="gray">
          <a:xfrm rot="16200000" flipH="1" flipV="1">
            <a:off x="4221162" y="3560535"/>
            <a:ext cx="4024313" cy="274637"/>
          </a:xfrm>
          <a:prstGeom prst="triangle">
            <a:avLst/>
          </a:prstGeom>
          <a:solidFill>
            <a:srgbClr val="FFFFFF">
              <a:lumMod val="65000"/>
            </a:srgbClr>
          </a:solidFill>
          <a:ln w="12700" cap="rnd" algn="ctr">
            <a:noFill/>
            <a:miter lim="800000"/>
            <a:headEnd/>
            <a:tailEnd/>
          </a:ln>
        </p:spPr>
        <p:txBody>
          <a:bodyPr lIns="182880" anchor="ctr" anchorCtr="1"/>
          <a:lstStyle/>
          <a:p>
            <a:pPr algn="ctr">
              <a:lnSpc>
                <a:spcPct val="106000"/>
              </a:lnSpc>
              <a:defRPr/>
            </a:pPr>
            <a:endParaRPr lang="en-US" b="1" kern="0">
              <a:solidFill>
                <a:srgbClr val="FFFFFF"/>
              </a:solidFill>
              <a:latin typeface="Arial"/>
            </a:endParaRPr>
          </a:p>
        </p:txBody>
      </p:sp>
      <p:sp>
        <p:nvSpPr>
          <p:cNvPr id="10" name="TextBox 9"/>
          <p:cNvSpPr txBox="1"/>
          <p:nvPr/>
        </p:nvSpPr>
        <p:spPr>
          <a:xfrm>
            <a:off x="7483476" y="1462089"/>
            <a:ext cx="3078163" cy="5540375"/>
          </a:xfrm>
          <a:prstGeom prst="rect">
            <a:avLst/>
          </a:prstGeom>
          <a:noFill/>
        </p:spPr>
        <p:txBody>
          <a:bodyPr rIns="0">
            <a:spAutoFit/>
          </a:bodyPr>
          <a:lstStyle/>
          <a:p>
            <a:pPr>
              <a:defRPr/>
            </a:pPr>
            <a:r>
              <a:rPr lang="en-US" sz="1600" b="1" dirty="0">
                <a:latin typeface="Arial"/>
              </a:rPr>
              <a:t>30 % shorter implementation time</a:t>
            </a:r>
          </a:p>
          <a:p>
            <a:pPr>
              <a:defRPr/>
            </a:pPr>
            <a:endParaRPr lang="en-US" sz="1600" b="1" dirty="0">
              <a:latin typeface="Arial"/>
            </a:endParaRPr>
          </a:p>
          <a:p>
            <a:pPr>
              <a:defRPr/>
            </a:pPr>
            <a:endParaRPr lang="en-US" sz="1600" b="1" dirty="0">
              <a:latin typeface="Arial"/>
            </a:endParaRPr>
          </a:p>
          <a:p>
            <a:pPr>
              <a:defRPr/>
            </a:pPr>
            <a:r>
              <a:rPr lang="en-US" sz="1600" b="1" dirty="0">
                <a:latin typeface="Arial"/>
              </a:rPr>
              <a:t>40% lower implementation cost</a:t>
            </a:r>
          </a:p>
          <a:p>
            <a:pPr>
              <a:defRPr/>
            </a:pPr>
            <a:endParaRPr lang="en-US" sz="1600" b="1" dirty="0">
              <a:latin typeface="Arial"/>
            </a:endParaRPr>
          </a:p>
          <a:p>
            <a:pPr>
              <a:defRPr/>
            </a:pPr>
            <a:endParaRPr lang="en-US" sz="1600" b="1" dirty="0">
              <a:latin typeface="Arial"/>
            </a:endParaRPr>
          </a:p>
          <a:p>
            <a:pPr>
              <a:defRPr/>
            </a:pPr>
            <a:r>
              <a:rPr lang="en-US" sz="1600" b="1" dirty="0">
                <a:latin typeface="Arial"/>
              </a:rPr>
              <a:t>15% higher engineering efficiency</a:t>
            </a:r>
          </a:p>
          <a:p>
            <a:pPr>
              <a:defRPr/>
            </a:pPr>
            <a:endParaRPr lang="en-US" sz="1600" b="1" dirty="0">
              <a:latin typeface="Arial"/>
            </a:endParaRPr>
          </a:p>
          <a:p>
            <a:pPr>
              <a:defRPr/>
            </a:pPr>
            <a:endParaRPr lang="en-US" sz="1600" b="1" dirty="0">
              <a:latin typeface="Arial"/>
            </a:endParaRPr>
          </a:p>
          <a:p>
            <a:pPr>
              <a:defRPr/>
            </a:pPr>
            <a:r>
              <a:rPr lang="en-US" sz="1600" b="1" dirty="0">
                <a:latin typeface="Arial"/>
              </a:rPr>
              <a:t>Reduced PLM program risk and risk of customization</a:t>
            </a:r>
          </a:p>
          <a:p>
            <a:pPr>
              <a:defRPr/>
            </a:pPr>
            <a:endParaRPr lang="en-US" sz="1600" b="1" dirty="0">
              <a:latin typeface="Arial"/>
            </a:endParaRPr>
          </a:p>
          <a:p>
            <a:pPr>
              <a:defRPr/>
            </a:pPr>
            <a:endParaRPr lang="en-US" sz="1600" b="1" dirty="0">
              <a:latin typeface="Arial"/>
            </a:endParaRPr>
          </a:p>
          <a:p>
            <a:pPr>
              <a:defRPr/>
            </a:pPr>
            <a:r>
              <a:rPr lang="en-US" sz="1600" b="1" dirty="0">
                <a:latin typeface="Arial"/>
              </a:rPr>
              <a:t>Ability to see PLM processes from Day 1 that have deep Lean Engineering and Best Practices embedded</a:t>
            </a:r>
          </a:p>
          <a:p>
            <a:pPr>
              <a:defRPr/>
            </a:pPr>
            <a:endParaRPr lang="en-US" sz="1600" b="1" dirty="0">
              <a:latin typeface="Arial"/>
            </a:endParaRPr>
          </a:p>
          <a:p>
            <a:pPr>
              <a:defRPr/>
            </a:pPr>
            <a:endParaRPr lang="en-US" b="1" dirty="0">
              <a:latin typeface="Arial"/>
            </a:endParaRPr>
          </a:p>
        </p:txBody>
      </p:sp>
      <p:sp>
        <p:nvSpPr>
          <p:cNvPr id="11" name="Rounded Rectangle 10"/>
          <p:cNvSpPr>
            <a:spLocks noChangeAspect="1"/>
          </p:cNvSpPr>
          <p:nvPr/>
        </p:nvSpPr>
        <p:spPr>
          <a:xfrm>
            <a:off x="6939171" y="3469254"/>
            <a:ext cx="457200" cy="457200"/>
          </a:xfrm>
          <a:prstGeom prst="roundRect">
            <a:avLst>
              <a:gd name="adj" fmla="val 10000"/>
            </a:avLst>
          </a:prstGeom>
          <a:blipFill rotWithShape="0">
            <a:blip r:embed="rId2"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p>
      <p:sp>
        <p:nvSpPr>
          <p:cNvPr id="12" name="Rounded Rectangle 11"/>
          <p:cNvSpPr>
            <a:spLocks noChangeAspect="1"/>
          </p:cNvSpPr>
          <p:nvPr/>
        </p:nvSpPr>
        <p:spPr>
          <a:xfrm>
            <a:off x="6939171" y="5389933"/>
            <a:ext cx="457200" cy="457200"/>
          </a:xfrm>
          <a:prstGeom prst="roundRect">
            <a:avLst>
              <a:gd name="adj" fmla="val 10000"/>
            </a:avLst>
          </a:prstGeom>
          <a:blipFill rotWithShape="0">
            <a:blip r:embed="rId3" cstate="print"/>
            <a:stretch>
              <a:fillRect/>
            </a:stretch>
          </a:blipFill>
          <a:ln>
            <a:noFill/>
          </a:ln>
          <a:effectLst/>
          <a:scene3d>
            <a:camera prst="orthographicFront"/>
            <a:lightRig rig="threePt" dir="t"/>
          </a:scene3d>
          <a:sp3d>
            <a:bevelT/>
          </a:sp3d>
        </p:spPr>
      </p:sp>
      <p:sp>
        <p:nvSpPr>
          <p:cNvPr id="13" name="Rounded Rectangle 12"/>
          <p:cNvSpPr>
            <a:spLocks noChangeAspect="1"/>
          </p:cNvSpPr>
          <p:nvPr/>
        </p:nvSpPr>
        <p:spPr>
          <a:xfrm>
            <a:off x="6939171" y="1578738"/>
            <a:ext cx="457200" cy="457200"/>
          </a:xfrm>
          <a:prstGeom prst="roundRect">
            <a:avLst>
              <a:gd name="adj" fmla="val 10000"/>
            </a:avLst>
          </a:prstGeom>
          <a:blipFill rotWithShape="0">
            <a:blip r:embed="rId4"/>
            <a:stretch>
              <a:fillRect/>
            </a:stretch>
          </a:blipFill>
          <a:ln>
            <a:noFill/>
          </a:ln>
          <a:effectLst/>
          <a:scene3d>
            <a:camera prst="orthographicFront"/>
            <a:lightRig rig="threePt" dir="t"/>
          </a:scene3d>
          <a:sp3d>
            <a:bevelT/>
          </a:sp3d>
        </p:spPr>
      </p:sp>
      <p:sp>
        <p:nvSpPr>
          <p:cNvPr id="14" name="Rounded Rectangle 13"/>
          <p:cNvSpPr>
            <a:spLocks noChangeAspect="1"/>
          </p:cNvSpPr>
          <p:nvPr/>
        </p:nvSpPr>
        <p:spPr>
          <a:xfrm>
            <a:off x="6939171" y="2523996"/>
            <a:ext cx="457200" cy="457200"/>
          </a:xfrm>
          <a:prstGeom prst="roundRect">
            <a:avLst>
              <a:gd name="adj" fmla="val 10000"/>
            </a:avLst>
          </a:prstGeom>
          <a:blipFill rotWithShape="0">
            <a:blip r:embed="rId5"/>
            <a:stretch>
              <a:fillRect/>
            </a:stretch>
          </a:blipFill>
          <a:ln>
            <a:noFill/>
          </a:ln>
          <a:effectLst/>
          <a:scene3d>
            <a:camera prst="orthographicFront"/>
            <a:lightRig rig="threePt" dir="t"/>
          </a:scene3d>
          <a:sp3d>
            <a:bevelT/>
          </a:sp3d>
        </p:spPr>
      </p:sp>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8963" y="4414838"/>
            <a:ext cx="487362"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2039" y="1455286"/>
            <a:ext cx="4851400" cy="466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86239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61861" y="2956381"/>
            <a:ext cx="8229600" cy="1143000"/>
          </a:xfrm>
        </p:spPr>
        <p:txBody>
          <a:bodyPr/>
          <a:lstStyle/>
          <a:p>
            <a:pPr marL="0" indent="0">
              <a:buNone/>
            </a:pPr>
            <a:r>
              <a:rPr lang="en-US" sz="4000" dirty="0" smtClean="0"/>
              <a:t>Q &amp; A</a:t>
            </a:r>
            <a:endParaRPr lang="en-US" sz="4000" dirty="0"/>
          </a:p>
        </p:txBody>
      </p:sp>
    </p:spTree>
    <p:extLst>
      <p:ext uri="{BB962C8B-B14F-4D97-AF65-F5344CB8AC3E}">
        <p14:creationId xmlns:p14="http://schemas.microsoft.com/office/powerpoint/2010/main" val="238546240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a:solidFill>
                  <a:srgbClr val="92D050"/>
                </a:solidFill>
              </a:rPr>
              <a:t>Major challenges facing the industry</a:t>
            </a:r>
          </a:p>
        </p:txBody>
      </p:sp>
      <p:sp>
        <p:nvSpPr>
          <p:cNvPr id="11" name="Text Box 5"/>
          <p:cNvSpPr txBox="1">
            <a:spLocks noChangeArrowheads="1"/>
          </p:cNvSpPr>
          <p:nvPr/>
        </p:nvSpPr>
        <p:spPr bwMode="auto">
          <a:xfrm>
            <a:off x="1034143" y="939801"/>
            <a:ext cx="2571750" cy="28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a:lnSpc>
                <a:spcPct val="110000"/>
              </a:lnSpc>
              <a:spcBef>
                <a:spcPct val="0"/>
              </a:spcBef>
              <a:buClrTx/>
              <a:buSzTx/>
              <a:buFontTx/>
              <a:buNone/>
            </a:pPr>
            <a:r>
              <a:rPr lang="en-US" altLang="en-US" sz="1800" b="1" i="1">
                <a:solidFill>
                  <a:srgbClr val="92D400"/>
                </a:solidFill>
              </a:rPr>
              <a:t>Major challenges</a:t>
            </a:r>
          </a:p>
        </p:txBody>
      </p:sp>
      <p:sp>
        <p:nvSpPr>
          <p:cNvPr id="12" name="Text Box 6"/>
          <p:cNvSpPr txBox="1">
            <a:spLocks noChangeArrowheads="1"/>
          </p:cNvSpPr>
          <p:nvPr/>
        </p:nvSpPr>
        <p:spPr bwMode="auto">
          <a:xfrm>
            <a:off x="4773614" y="922338"/>
            <a:ext cx="5553075" cy="28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a:lnSpc>
                <a:spcPct val="110000"/>
              </a:lnSpc>
              <a:spcBef>
                <a:spcPct val="0"/>
              </a:spcBef>
              <a:buClrTx/>
              <a:buSzTx/>
              <a:buFontTx/>
              <a:buNone/>
            </a:pPr>
            <a:r>
              <a:rPr lang="en-US" altLang="en-US" sz="1800" b="1" i="1" dirty="0">
                <a:solidFill>
                  <a:srgbClr val="92D400"/>
                </a:solidFill>
              </a:rPr>
              <a:t>Factors</a:t>
            </a:r>
          </a:p>
        </p:txBody>
      </p:sp>
      <p:sp>
        <p:nvSpPr>
          <p:cNvPr id="14" name="Rectangle 10"/>
          <p:cNvSpPr>
            <a:spLocks noChangeArrowheads="1"/>
          </p:cNvSpPr>
          <p:nvPr/>
        </p:nvSpPr>
        <p:spPr bwMode="auto">
          <a:xfrm>
            <a:off x="1034143" y="2389188"/>
            <a:ext cx="2460625" cy="914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a:lnSpc>
                <a:spcPct val="110000"/>
              </a:lnSpc>
              <a:spcBef>
                <a:spcPct val="0"/>
              </a:spcBef>
              <a:buClrTx/>
              <a:buSzTx/>
              <a:buFontTx/>
              <a:buNone/>
            </a:pPr>
            <a:r>
              <a:rPr lang="en-US" altLang="en-US" sz="1400" b="1" dirty="0" smtClean="0">
                <a:solidFill>
                  <a:srgbClr val="000000"/>
                </a:solidFill>
              </a:rPr>
              <a:t>Limited Engineering </a:t>
            </a:r>
            <a:r>
              <a:rPr lang="en-US" altLang="en-US" sz="1400" b="1" dirty="0">
                <a:solidFill>
                  <a:srgbClr val="000000"/>
                </a:solidFill>
              </a:rPr>
              <a:t/>
            </a:r>
            <a:br>
              <a:rPr lang="en-US" altLang="en-US" sz="1400" b="1" dirty="0">
                <a:solidFill>
                  <a:srgbClr val="000000"/>
                </a:solidFill>
              </a:rPr>
            </a:br>
            <a:r>
              <a:rPr lang="en-US" altLang="en-US" sz="1400" b="1" dirty="0">
                <a:solidFill>
                  <a:srgbClr val="000000"/>
                </a:solidFill>
              </a:rPr>
              <a:t>capacity</a:t>
            </a:r>
          </a:p>
        </p:txBody>
      </p:sp>
      <p:sp>
        <p:nvSpPr>
          <p:cNvPr id="15" name="AutoShape 11"/>
          <p:cNvSpPr>
            <a:spLocks noChangeArrowheads="1"/>
          </p:cNvSpPr>
          <p:nvPr/>
        </p:nvSpPr>
        <p:spPr bwMode="auto">
          <a:xfrm rot="5400000">
            <a:off x="3267756" y="2740026"/>
            <a:ext cx="800100" cy="212725"/>
          </a:xfrm>
          <a:prstGeom prst="triangle">
            <a:avLst>
              <a:gd name="adj" fmla="val 50000"/>
            </a:avLst>
          </a:prstGeom>
          <a:solidFill>
            <a:srgbClr val="002060"/>
          </a:solidFill>
          <a:ln w="12700">
            <a:solidFill>
              <a:schemeClr val="tx1"/>
            </a:solidFill>
            <a:miter lim="800000"/>
            <a:headEnd/>
            <a:tailEnd/>
          </a:ln>
          <a:effectLst/>
          <a:extLst/>
        </p:spPr>
        <p:txBody>
          <a:bodyPr rot="10800000" vert="eaVert" wrap="none" lIns="90488" tIns="44450" rIns="90488" bIns="44450" anchor="ct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a:lnSpc>
                <a:spcPct val="110000"/>
              </a:lnSpc>
              <a:spcBef>
                <a:spcPct val="0"/>
              </a:spcBef>
              <a:buClrTx/>
              <a:buSzTx/>
              <a:buFontTx/>
              <a:buNone/>
            </a:pPr>
            <a:endParaRPr lang="de-DE" altLang="en-US" sz="1200" b="1">
              <a:solidFill>
                <a:srgbClr val="000000"/>
              </a:solidFill>
            </a:endParaRPr>
          </a:p>
        </p:txBody>
      </p:sp>
      <p:sp>
        <p:nvSpPr>
          <p:cNvPr id="16" name="Rectangle 12"/>
          <p:cNvSpPr>
            <a:spLocks noChangeArrowheads="1"/>
          </p:cNvSpPr>
          <p:nvPr/>
        </p:nvSpPr>
        <p:spPr bwMode="auto">
          <a:xfrm>
            <a:off x="3927652" y="2245858"/>
            <a:ext cx="7937325" cy="1346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115888" indent="-115888">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nSpc>
                <a:spcPct val="95000"/>
              </a:lnSpc>
              <a:spcBef>
                <a:spcPct val="10000"/>
              </a:spcBef>
              <a:buClrTx/>
              <a:buSzTx/>
              <a:buFontTx/>
              <a:buChar char="•"/>
            </a:pPr>
            <a:r>
              <a:rPr lang="en-US" altLang="en-US" sz="1400" dirty="0">
                <a:solidFill>
                  <a:srgbClr val="000000"/>
                </a:solidFill>
              </a:rPr>
              <a:t>Engineering capacity requirements continues to grow across industries, e.g. Aerospace, Automotive, etc.</a:t>
            </a:r>
          </a:p>
          <a:p>
            <a:pPr>
              <a:lnSpc>
                <a:spcPct val="95000"/>
              </a:lnSpc>
              <a:spcBef>
                <a:spcPct val="10000"/>
              </a:spcBef>
              <a:buClrTx/>
              <a:buSzTx/>
              <a:buFontTx/>
              <a:buChar char="•"/>
            </a:pPr>
            <a:r>
              <a:rPr lang="en-US" altLang="en-US" sz="1400" dirty="0">
                <a:solidFill>
                  <a:srgbClr val="000000"/>
                </a:solidFill>
              </a:rPr>
              <a:t>Required engineering skills for new processes and tools not available</a:t>
            </a:r>
          </a:p>
          <a:p>
            <a:pPr>
              <a:lnSpc>
                <a:spcPct val="95000"/>
              </a:lnSpc>
              <a:spcBef>
                <a:spcPct val="10000"/>
              </a:spcBef>
              <a:buClrTx/>
              <a:buSzTx/>
              <a:buFontTx/>
              <a:buChar char="•"/>
            </a:pPr>
            <a:r>
              <a:rPr lang="en-US" altLang="en-US" sz="1400" dirty="0">
                <a:solidFill>
                  <a:srgbClr val="000000"/>
                </a:solidFill>
              </a:rPr>
              <a:t>Deeply skilled Engineers are retiring and new talent is hard to find</a:t>
            </a:r>
          </a:p>
          <a:p>
            <a:pPr>
              <a:lnSpc>
                <a:spcPct val="95000"/>
              </a:lnSpc>
              <a:spcBef>
                <a:spcPct val="10000"/>
              </a:spcBef>
              <a:buClrTx/>
              <a:buSzTx/>
              <a:buFontTx/>
              <a:buChar char="•"/>
            </a:pPr>
            <a:r>
              <a:rPr lang="en-US" altLang="en-US" sz="1400" dirty="0">
                <a:solidFill>
                  <a:srgbClr val="000000"/>
                </a:solidFill>
              </a:rPr>
              <a:t>Increased leverage of external service providers</a:t>
            </a:r>
          </a:p>
        </p:txBody>
      </p:sp>
      <p:sp>
        <p:nvSpPr>
          <p:cNvPr id="18" name="Rectangle 13"/>
          <p:cNvSpPr>
            <a:spLocks noChangeArrowheads="1"/>
          </p:cNvSpPr>
          <p:nvPr/>
        </p:nvSpPr>
        <p:spPr bwMode="auto">
          <a:xfrm>
            <a:off x="1034143" y="3509964"/>
            <a:ext cx="2460625" cy="914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a:lnSpc>
                <a:spcPct val="110000"/>
              </a:lnSpc>
              <a:spcBef>
                <a:spcPct val="0"/>
              </a:spcBef>
              <a:buClrTx/>
              <a:buSzTx/>
              <a:buFontTx/>
              <a:buNone/>
            </a:pPr>
            <a:r>
              <a:rPr lang="en-US" altLang="en-US" sz="1400" b="1">
                <a:solidFill>
                  <a:srgbClr val="000000"/>
                </a:solidFill>
              </a:rPr>
              <a:t>Increasing </a:t>
            </a:r>
            <a:br>
              <a:rPr lang="en-US" altLang="en-US" sz="1400" b="1">
                <a:solidFill>
                  <a:srgbClr val="000000"/>
                </a:solidFill>
              </a:rPr>
            </a:br>
            <a:r>
              <a:rPr lang="en-US" altLang="en-US" sz="1400" b="1">
                <a:solidFill>
                  <a:srgbClr val="000000"/>
                </a:solidFill>
              </a:rPr>
              <a:t>complexity in</a:t>
            </a:r>
            <a:br>
              <a:rPr lang="en-US" altLang="en-US" sz="1400" b="1">
                <a:solidFill>
                  <a:srgbClr val="000000"/>
                </a:solidFill>
              </a:rPr>
            </a:br>
            <a:r>
              <a:rPr lang="en-US" altLang="en-US" sz="1400" b="1">
                <a:solidFill>
                  <a:srgbClr val="000000"/>
                </a:solidFill>
              </a:rPr>
              <a:t>Engineering</a:t>
            </a:r>
          </a:p>
        </p:txBody>
      </p:sp>
      <p:sp>
        <p:nvSpPr>
          <p:cNvPr id="19" name="AutoShape 14"/>
          <p:cNvSpPr>
            <a:spLocks noChangeArrowheads="1"/>
          </p:cNvSpPr>
          <p:nvPr/>
        </p:nvSpPr>
        <p:spPr bwMode="auto">
          <a:xfrm rot="5400000">
            <a:off x="3267756" y="3860801"/>
            <a:ext cx="800100" cy="212725"/>
          </a:xfrm>
          <a:prstGeom prst="triangle">
            <a:avLst>
              <a:gd name="adj" fmla="val 50000"/>
            </a:avLst>
          </a:prstGeom>
          <a:solidFill>
            <a:srgbClr val="00206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488" tIns="44450" rIns="90488" bIns="44450" anchor="ct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a:lnSpc>
                <a:spcPct val="110000"/>
              </a:lnSpc>
              <a:spcBef>
                <a:spcPct val="0"/>
              </a:spcBef>
              <a:buClrTx/>
              <a:buSzTx/>
              <a:buFontTx/>
              <a:buNone/>
            </a:pPr>
            <a:endParaRPr lang="de-DE" altLang="en-US" sz="1200" b="1">
              <a:solidFill>
                <a:srgbClr val="000000"/>
              </a:solidFill>
            </a:endParaRPr>
          </a:p>
        </p:txBody>
      </p:sp>
      <p:sp>
        <p:nvSpPr>
          <p:cNvPr id="20" name="Rectangle 15"/>
          <p:cNvSpPr>
            <a:spLocks noChangeArrowheads="1"/>
          </p:cNvSpPr>
          <p:nvPr/>
        </p:nvSpPr>
        <p:spPr bwMode="auto">
          <a:xfrm>
            <a:off x="3957412" y="3654879"/>
            <a:ext cx="7620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15888" indent="-115888">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nSpc>
                <a:spcPct val="95000"/>
              </a:lnSpc>
              <a:spcBef>
                <a:spcPct val="10000"/>
              </a:spcBef>
              <a:buClrTx/>
              <a:buSzTx/>
              <a:buFontTx/>
              <a:buChar char="•"/>
            </a:pPr>
            <a:r>
              <a:rPr lang="en-US" altLang="en-US" sz="1400" dirty="0">
                <a:solidFill>
                  <a:srgbClr val="000000"/>
                </a:solidFill>
              </a:rPr>
              <a:t>Increasing amount of electronics and software </a:t>
            </a:r>
          </a:p>
          <a:p>
            <a:pPr>
              <a:lnSpc>
                <a:spcPct val="95000"/>
              </a:lnSpc>
              <a:spcBef>
                <a:spcPct val="10000"/>
              </a:spcBef>
              <a:buClrTx/>
              <a:buSzTx/>
              <a:buFontTx/>
              <a:buChar char="•"/>
            </a:pPr>
            <a:r>
              <a:rPr lang="en-US" altLang="en-US" sz="1400" dirty="0">
                <a:solidFill>
                  <a:srgbClr val="000000"/>
                </a:solidFill>
              </a:rPr>
              <a:t>Shorter lead times and development cycles</a:t>
            </a:r>
          </a:p>
          <a:p>
            <a:pPr>
              <a:lnSpc>
                <a:spcPct val="95000"/>
              </a:lnSpc>
              <a:spcBef>
                <a:spcPct val="10000"/>
              </a:spcBef>
              <a:buClrTx/>
              <a:buSzTx/>
              <a:buFontTx/>
              <a:buChar char="•"/>
            </a:pPr>
            <a:r>
              <a:rPr lang="en-US" altLang="en-US" sz="1400" dirty="0">
                <a:solidFill>
                  <a:srgbClr val="000000"/>
                </a:solidFill>
              </a:rPr>
              <a:t>Focus on innovation with new technologies, materials, </a:t>
            </a:r>
            <a:r>
              <a:rPr lang="en-US" altLang="en-US" sz="1400" dirty="0" err="1">
                <a:solidFill>
                  <a:srgbClr val="000000"/>
                </a:solidFill>
              </a:rPr>
              <a:t>etc</a:t>
            </a:r>
            <a:endParaRPr lang="en-US" altLang="en-US" sz="1400" dirty="0">
              <a:solidFill>
                <a:srgbClr val="000000"/>
              </a:solidFill>
            </a:endParaRPr>
          </a:p>
        </p:txBody>
      </p:sp>
      <p:sp>
        <p:nvSpPr>
          <p:cNvPr id="22" name="Rectangle 20"/>
          <p:cNvSpPr>
            <a:spLocks noChangeArrowheads="1"/>
          </p:cNvSpPr>
          <p:nvPr/>
        </p:nvSpPr>
        <p:spPr bwMode="auto">
          <a:xfrm>
            <a:off x="3955238" y="4776560"/>
            <a:ext cx="7465341" cy="1030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15888" indent="-115888">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nSpc>
                <a:spcPct val="95000"/>
              </a:lnSpc>
              <a:spcBef>
                <a:spcPct val="10000"/>
              </a:spcBef>
              <a:buClrTx/>
              <a:buSzTx/>
              <a:buFontTx/>
              <a:buChar char="•"/>
            </a:pPr>
            <a:r>
              <a:rPr lang="en-US" altLang="en-US" sz="1400" dirty="0">
                <a:solidFill>
                  <a:srgbClr val="000000"/>
                </a:solidFill>
              </a:rPr>
              <a:t>Growing network of interactions with internal and external parties (customers, partners, suppliers, matrix organization)</a:t>
            </a:r>
          </a:p>
          <a:p>
            <a:pPr>
              <a:lnSpc>
                <a:spcPct val="95000"/>
              </a:lnSpc>
              <a:spcBef>
                <a:spcPct val="10000"/>
              </a:spcBef>
              <a:buClrTx/>
              <a:buSzTx/>
              <a:buFontTx/>
              <a:buChar char="•"/>
            </a:pPr>
            <a:r>
              <a:rPr lang="en-US" altLang="en-US" sz="1400" dirty="0">
                <a:solidFill>
                  <a:srgbClr val="000000"/>
                </a:solidFill>
              </a:rPr>
              <a:t>Concurrent development programs and a Lack of early cross-functional involvement</a:t>
            </a:r>
          </a:p>
        </p:txBody>
      </p:sp>
      <p:sp>
        <p:nvSpPr>
          <p:cNvPr id="23" name="Rectangle 16"/>
          <p:cNvSpPr>
            <a:spLocks noChangeArrowheads="1"/>
          </p:cNvSpPr>
          <p:nvPr/>
        </p:nvSpPr>
        <p:spPr bwMode="auto">
          <a:xfrm>
            <a:off x="1034144" y="4621213"/>
            <a:ext cx="2460625" cy="914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a:lnSpc>
                <a:spcPct val="110000"/>
              </a:lnSpc>
              <a:spcBef>
                <a:spcPct val="0"/>
              </a:spcBef>
              <a:buClrTx/>
              <a:buSzTx/>
              <a:buFontTx/>
              <a:buNone/>
            </a:pPr>
            <a:r>
              <a:rPr lang="en-US" altLang="en-US" sz="1400" b="1">
                <a:solidFill>
                  <a:srgbClr val="000000"/>
                </a:solidFill>
              </a:rPr>
              <a:t>Multiple interface</a:t>
            </a:r>
            <a:br>
              <a:rPr lang="en-US" altLang="en-US" sz="1400" b="1">
                <a:solidFill>
                  <a:srgbClr val="000000"/>
                </a:solidFill>
              </a:rPr>
            </a:br>
            <a:r>
              <a:rPr lang="en-US" altLang="en-US" sz="1400" b="1">
                <a:solidFill>
                  <a:srgbClr val="000000"/>
                </a:solidFill>
              </a:rPr>
              <a:t>integrations</a:t>
            </a:r>
          </a:p>
        </p:txBody>
      </p:sp>
      <p:sp>
        <p:nvSpPr>
          <p:cNvPr id="24" name="AutoShape 17"/>
          <p:cNvSpPr>
            <a:spLocks noChangeArrowheads="1"/>
          </p:cNvSpPr>
          <p:nvPr/>
        </p:nvSpPr>
        <p:spPr bwMode="auto">
          <a:xfrm rot="5400000">
            <a:off x="3267757" y="4972050"/>
            <a:ext cx="800100" cy="212725"/>
          </a:xfrm>
          <a:prstGeom prst="triangle">
            <a:avLst>
              <a:gd name="adj" fmla="val 50000"/>
            </a:avLst>
          </a:prstGeom>
          <a:solidFill>
            <a:srgbClr val="00206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488" tIns="44450" rIns="90488" bIns="44450" anchor="ct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a:lnSpc>
                <a:spcPct val="110000"/>
              </a:lnSpc>
              <a:spcBef>
                <a:spcPct val="0"/>
              </a:spcBef>
              <a:buClrTx/>
              <a:buSzTx/>
              <a:buFontTx/>
              <a:buNone/>
            </a:pPr>
            <a:endParaRPr lang="de-DE" altLang="en-US" sz="1200" b="1">
              <a:solidFill>
                <a:srgbClr val="000000"/>
              </a:solidFill>
            </a:endParaRPr>
          </a:p>
        </p:txBody>
      </p:sp>
      <p:sp>
        <p:nvSpPr>
          <p:cNvPr id="26" name="Rectangle 24"/>
          <p:cNvSpPr>
            <a:spLocks noChangeArrowheads="1"/>
          </p:cNvSpPr>
          <p:nvPr/>
        </p:nvSpPr>
        <p:spPr bwMode="auto">
          <a:xfrm>
            <a:off x="1034143" y="5718175"/>
            <a:ext cx="2460625" cy="914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a:lnSpc>
                <a:spcPct val="110000"/>
              </a:lnSpc>
              <a:spcBef>
                <a:spcPct val="0"/>
              </a:spcBef>
              <a:buClrTx/>
              <a:buSzTx/>
              <a:buFontTx/>
              <a:buNone/>
            </a:pPr>
            <a:r>
              <a:rPr lang="en-US" altLang="en-US" sz="1400" b="1">
                <a:solidFill>
                  <a:srgbClr val="000000"/>
                </a:solidFill>
              </a:rPr>
              <a:t>Unstable input and</a:t>
            </a:r>
            <a:br>
              <a:rPr lang="en-US" altLang="en-US" sz="1400" b="1">
                <a:solidFill>
                  <a:srgbClr val="000000"/>
                </a:solidFill>
              </a:rPr>
            </a:br>
            <a:r>
              <a:rPr lang="en-US" altLang="en-US" sz="1400" b="1">
                <a:solidFill>
                  <a:srgbClr val="000000"/>
                </a:solidFill>
              </a:rPr>
              <a:t>shifting time frames</a:t>
            </a:r>
          </a:p>
        </p:txBody>
      </p:sp>
      <p:sp>
        <p:nvSpPr>
          <p:cNvPr id="27" name="AutoShape 25"/>
          <p:cNvSpPr>
            <a:spLocks noChangeArrowheads="1"/>
          </p:cNvSpPr>
          <p:nvPr/>
        </p:nvSpPr>
        <p:spPr bwMode="auto">
          <a:xfrm rot="5400000">
            <a:off x="3267756" y="6069012"/>
            <a:ext cx="800100" cy="212725"/>
          </a:xfrm>
          <a:prstGeom prst="triangle">
            <a:avLst>
              <a:gd name="adj" fmla="val 50000"/>
            </a:avLst>
          </a:prstGeom>
          <a:solidFill>
            <a:srgbClr val="00206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488" tIns="44450" rIns="90488" bIns="44450" anchor="ct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a:lnSpc>
                <a:spcPct val="110000"/>
              </a:lnSpc>
              <a:spcBef>
                <a:spcPct val="0"/>
              </a:spcBef>
              <a:buClrTx/>
              <a:buSzTx/>
              <a:buFontTx/>
              <a:buNone/>
            </a:pPr>
            <a:endParaRPr lang="de-DE" altLang="en-US" sz="1200" b="1">
              <a:solidFill>
                <a:srgbClr val="000000"/>
              </a:solidFill>
            </a:endParaRPr>
          </a:p>
        </p:txBody>
      </p:sp>
      <p:sp>
        <p:nvSpPr>
          <p:cNvPr id="28" name="Rectangle 26"/>
          <p:cNvSpPr>
            <a:spLocks noChangeArrowheads="1"/>
          </p:cNvSpPr>
          <p:nvPr/>
        </p:nvSpPr>
        <p:spPr bwMode="auto">
          <a:xfrm>
            <a:off x="3957412" y="5827713"/>
            <a:ext cx="7620000" cy="696913"/>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15888" indent="-115888">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nSpc>
                <a:spcPct val="95000"/>
              </a:lnSpc>
              <a:spcBef>
                <a:spcPct val="10000"/>
              </a:spcBef>
              <a:buClrTx/>
              <a:buSzTx/>
              <a:buFontTx/>
              <a:buChar char="•"/>
            </a:pPr>
            <a:r>
              <a:rPr lang="en-US" altLang="en-US" sz="1400">
                <a:solidFill>
                  <a:srgbClr val="000000"/>
                </a:solidFill>
              </a:rPr>
              <a:t>Delay of input data from customer e.g. product definition</a:t>
            </a:r>
          </a:p>
          <a:p>
            <a:pPr>
              <a:lnSpc>
                <a:spcPct val="95000"/>
              </a:lnSpc>
              <a:spcBef>
                <a:spcPct val="10000"/>
              </a:spcBef>
              <a:buClrTx/>
              <a:buSzTx/>
              <a:buFontTx/>
              <a:buChar char="•"/>
            </a:pPr>
            <a:r>
              <a:rPr lang="en-US" altLang="en-US" sz="1400">
                <a:solidFill>
                  <a:srgbClr val="000000"/>
                </a:solidFill>
              </a:rPr>
              <a:t>Shifting schedules from program partners</a:t>
            </a:r>
          </a:p>
          <a:p>
            <a:pPr>
              <a:lnSpc>
                <a:spcPct val="95000"/>
              </a:lnSpc>
              <a:spcBef>
                <a:spcPct val="10000"/>
              </a:spcBef>
              <a:buClrTx/>
              <a:buSzTx/>
              <a:buFontTx/>
              <a:buChar char="•"/>
            </a:pPr>
            <a:r>
              <a:rPr lang="en-US" altLang="en-US" sz="1400">
                <a:solidFill>
                  <a:srgbClr val="000000"/>
                </a:solidFill>
              </a:rPr>
              <a:t>Increasing complexity of interactions with Manufacturing</a:t>
            </a:r>
          </a:p>
        </p:txBody>
      </p:sp>
      <p:sp>
        <p:nvSpPr>
          <p:cNvPr id="30" name="Rectangle 10"/>
          <p:cNvSpPr>
            <a:spLocks noChangeArrowheads="1"/>
          </p:cNvSpPr>
          <p:nvPr/>
        </p:nvSpPr>
        <p:spPr bwMode="auto">
          <a:xfrm>
            <a:off x="1024618" y="1330325"/>
            <a:ext cx="2460625" cy="914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a:lnSpc>
                <a:spcPct val="110000"/>
              </a:lnSpc>
              <a:spcBef>
                <a:spcPct val="0"/>
              </a:spcBef>
              <a:buClrTx/>
              <a:buSzTx/>
              <a:buFontTx/>
              <a:buNone/>
            </a:pPr>
            <a:r>
              <a:rPr lang="en-US" altLang="en-US" sz="1400" b="1" dirty="0" smtClean="0">
                <a:solidFill>
                  <a:srgbClr val="000000"/>
                </a:solidFill>
              </a:rPr>
              <a:t>Declining Engineering </a:t>
            </a:r>
            <a:r>
              <a:rPr lang="en-US" altLang="en-US" sz="1400" b="1" dirty="0">
                <a:solidFill>
                  <a:srgbClr val="000000"/>
                </a:solidFill>
              </a:rPr>
              <a:t>Budgets</a:t>
            </a:r>
          </a:p>
        </p:txBody>
      </p:sp>
      <p:sp>
        <p:nvSpPr>
          <p:cNvPr id="31" name="AutoShape 11"/>
          <p:cNvSpPr>
            <a:spLocks noChangeArrowheads="1"/>
          </p:cNvSpPr>
          <p:nvPr/>
        </p:nvSpPr>
        <p:spPr bwMode="auto">
          <a:xfrm rot="5400000">
            <a:off x="3258231" y="1681162"/>
            <a:ext cx="800100" cy="212725"/>
          </a:xfrm>
          <a:prstGeom prst="triangle">
            <a:avLst>
              <a:gd name="adj" fmla="val 50000"/>
            </a:avLst>
          </a:prstGeom>
          <a:solidFill>
            <a:srgbClr val="00206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488" tIns="44450" rIns="90488" bIns="44450" anchor="ctr"/>
          <a:lstStyle>
            <a:lvl1pPr>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a:lnSpc>
                <a:spcPct val="110000"/>
              </a:lnSpc>
              <a:spcBef>
                <a:spcPct val="0"/>
              </a:spcBef>
              <a:buClrTx/>
              <a:buSzTx/>
              <a:buFontTx/>
              <a:buNone/>
            </a:pPr>
            <a:endParaRPr lang="de-DE" altLang="en-US" sz="1200" b="1">
              <a:solidFill>
                <a:srgbClr val="000000"/>
              </a:solidFill>
            </a:endParaRPr>
          </a:p>
        </p:txBody>
      </p:sp>
      <p:sp>
        <p:nvSpPr>
          <p:cNvPr id="32" name="Rectangle 12"/>
          <p:cNvSpPr>
            <a:spLocks noChangeArrowheads="1"/>
          </p:cNvSpPr>
          <p:nvPr/>
        </p:nvSpPr>
        <p:spPr bwMode="auto">
          <a:xfrm>
            <a:off x="3947887" y="1114425"/>
            <a:ext cx="7620000" cy="1346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115888" indent="-115888">
              <a:lnSpc>
                <a:spcPct val="106000"/>
              </a:lnSpc>
              <a:spcBef>
                <a:spcPct val="80000"/>
              </a:spcBef>
              <a:buClr>
                <a:schemeClr val="tx1"/>
              </a:buClr>
              <a:buSzPct val="80000"/>
              <a:buFont typeface="Wingdings" panose="05000000000000000000" pitchFamily="2" charset="2"/>
              <a:buChar char="•"/>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nSpc>
                <a:spcPct val="95000"/>
              </a:lnSpc>
              <a:spcBef>
                <a:spcPct val="10000"/>
              </a:spcBef>
              <a:buClrTx/>
              <a:buSzTx/>
              <a:buFontTx/>
              <a:buChar char="•"/>
            </a:pPr>
            <a:r>
              <a:rPr lang="en-US" altLang="en-US" sz="1400" dirty="0">
                <a:solidFill>
                  <a:srgbClr val="000000"/>
                </a:solidFill>
              </a:rPr>
              <a:t>R&amp;D spend as a percentage of revenue has been falling this decade after consistent growth in the last century</a:t>
            </a:r>
          </a:p>
          <a:p>
            <a:pPr>
              <a:lnSpc>
                <a:spcPct val="95000"/>
              </a:lnSpc>
              <a:spcBef>
                <a:spcPct val="10000"/>
              </a:spcBef>
              <a:buClrTx/>
              <a:buSzTx/>
              <a:buFontTx/>
              <a:buChar char="•"/>
            </a:pPr>
            <a:r>
              <a:rPr lang="en-US" altLang="en-US" sz="1400" dirty="0">
                <a:solidFill>
                  <a:srgbClr val="000000"/>
                </a:solidFill>
              </a:rPr>
              <a:t>Executives question the return on their investments from engineering organizations</a:t>
            </a:r>
          </a:p>
        </p:txBody>
      </p:sp>
    </p:spTree>
    <p:extLst>
      <p:ext uri="{BB962C8B-B14F-4D97-AF65-F5344CB8AC3E}">
        <p14:creationId xmlns:p14="http://schemas.microsoft.com/office/powerpoint/2010/main" val="223570982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400" b="1" dirty="0">
                <a:solidFill>
                  <a:srgbClr val="92D050"/>
                </a:solidFill>
              </a:rPr>
              <a:t>Our Lean Engineering transformation capabilities have proven to be effective for a wide spectrum of clients with varying product complexity</a:t>
            </a:r>
            <a:endParaRPr lang="en-US" sz="2400" b="1" dirty="0">
              <a:solidFill>
                <a:srgbClr val="92D050"/>
              </a:solidFill>
            </a:endParaRPr>
          </a:p>
        </p:txBody>
      </p:sp>
      <p:sp>
        <p:nvSpPr>
          <p:cNvPr id="33" name="Left-Right Arrow 4"/>
          <p:cNvSpPr>
            <a:spLocks noChangeArrowheads="1"/>
          </p:cNvSpPr>
          <p:nvPr/>
        </p:nvSpPr>
        <p:spPr bwMode="gray">
          <a:xfrm>
            <a:off x="1965325" y="3212341"/>
            <a:ext cx="8356600" cy="819150"/>
          </a:xfrm>
          <a:prstGeom prst="leftRightArrow">
            <a:avLst>
              <a:gd name="adj1" fmla="val 50000"/>
              <a:gd name="adj2" fmla="val 50063"/>
            </a:avLst>
          </a:prstGeom>
          <a:solidFill>
            <a:srgbClr val="4066B2"/>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lIns="182880" anchor="ctr" anchorCtr="1"/>
          <a:lstStyle>
            <a:lvl1pPr>
              <a:lnSpc>
                <a:spcPct val="106000"/>
              </a:lnSpc>
              <a:spcBef>
                <a:spcPct val="80000"/>
              </a:spcBef>
              <a:buClr>
                <a:schemeClr val="tx1"/>
              </a:buClr>
              <a:buSzPct val="80000"/>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eaLnBrk="0" fontAlgn="base" hangingPunct="0">
              <a:spcBef>
                <a:spcPct val="0"/>
              </a:spcBef>
              <a:spcAft>
                <a:spcPct val="0"/>
              </a:spcAft>
              <a:buClrTx/>
              <a:buSzTx/>
              <a:defRPr/>
            </a:pPr>
            <a:endParaRPr lang="en-US" altLang="en-US" sz="1800" b="1" kern="0">
              <a:solidFill>
                <a:srgbClr val="FFFFFF"/>
              </a:solidFill>
              <a:cs typeface="Arial" panose="020B0604020202020204" pitchFamily="34" charset="0"/>
            </a:endParaRPr>
          </a:p>
        </p:txBody>
      </p:sp>
      <p:sp>
        <p:nvSpPr>
          <p:cNvPr id="34" name="Oval 5"/>
          <p:cNvSpPr>
            <a:spLocks noChangeArrowheads="1"/>
          </p:cNvSpPr>
          <p:nvPr/>
        </p:nvSpPr>
        <p:spPr bwMode="gray">
          <a:xfrm>
            <a:off x="2889251" y="3526666"/>
            <a:ext cx="182563" cy="184150"/>
          </a:xfrm>
          <a:prstGeom prst="ellipse">
            <a:avLst/>
          </a:prstGeom>
          <a:solidFill>
            <a:srgbClr val="92D050"/>
          </a:solidFill>
          <a:ln>
            <a:noFill/>
          </a:ln>
          <a:extLst/>
        </p:spPr>
        <p:txBody>
          <a:bodyPr lIns="182880" anchor="ctr" anchorCtr="1"/>
          <a:lstStyle>
            <a:lvl1pPr>
              <a:lnSpc>
                <a:spcPct val="106000"/>
              </a:lnSpc>
              <a:spcBef>
                <a:spcPct val="80000"/>
              </a:spcBef>
              <a:buClr>
                <a:schemeClr val="tx1"/>
              </a:buClr>
              <a:buSzPct val="80000"/>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eaLnBrk="0" fontAlgn="base" hangingPunct="0">
              <a:spcBef>
                <a:spcPct val="0"/>
              </a:spcBef>
              <a:spcAft>
                <a:spcPct val="0"/>
              </a:spcAft>
              <a:buClrTx/>
              <a:buSzTx/>
            </a:pPr>
            <a:endParaRPr lang="en-US" altLang="en-US" sz="1800" b="1">
              <a:solidFill>
                <a:srgbClr val="FFFFFF"/>
              </a:solidFill>
              <a:cs typeface="Arial" panose="020B0604020202020204" pitchFamily="34" charset="0"/>
            </a:endParaRPr>
          </a:p>
        </p:txBody>
      </p:sp>
      <p:sp>
        <p:nvSpPr>
          <p:cNvPr id="35" name="Oval 67"/>
          <p:cNvSpPr>
            <a:spLocks noChangeArrowheads="1"/>
          </p:cNvSpPr>
          <p:nvPr/>
        </p:nvSpPr>
        <p:spPr bwMode="gray">
          <a:xfrm>
            <a:off x="4992688" y="3531429"/>
            <a:ext cx="182562" cy="182563"/>
          </a:xfrm>
          <a:prstGeom prst="ellipse">
            <a:avLst/>
          </a:prstGeom>
          <a:solidFill>
            <a:srgbClr val="92D050"/>
          </a:solidFill>
          <a:ln>
            <a:noFill/>
          </a:ln>
          <a:extLst/>
        </p:spPr>
        <p:txBody>
          <a:bodyPr lIns="182880" anchor="ctr" anchorCtr="1"/>
          <a:lstStyle>
            <a:lvl1pPr>
              <a:lnSpc>
                <a:spcPct val="106000"/>
              </a:lnSpc>
              <a:spcBef>
                <a:spcPct val="80000"/>
              </a:spcBef>
              <a:buClr>
                <a:schemeClr val="tx1"/>
              </a:buClr>
              <a:buSzPct val="80000"/>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eaLnBrk="0" fontAlgn="base" hangingPunct="0">
              <a:spcBef>
                <a:spcPct val="0"/>
              </a:spcBef>
              <a:spcAft>
                <a:spcPct val="0"/>
              </a:spcAft>
              <a:buClrTx/>
              <a:buSzTx/>
            </a:pPr>
            <a:endParaRPr lang="en-US" altLang="en-US" sz="1800" b="1">
              <a:solidFill>
                <a:srgbClr val="FFFFFF"/>
              </a:solidFill>
              <a:cs typeface="Arial" panose="020B0604020202020204" pitchFamily="34" charset="0"/>
            </a:endParaRPr>
          </a:p>
        </p:txBody>
      </p:sp>
      <p:sp>
        <p:nvSpPr>
          <p:cNvPr id="36" name="Oval 70"/>
          <p:cNvSpPr>
            <a:spLocks noChangeArrowheads="1"/>
          </p:cNvSpPr>
          <p:nvPr/>
        </p:nvSpPr>
        <p:spPr bwMode="gray">
          <a:xfrm>
            <a:off x="7296151" y="3537779"/>
            <a:ext cx="182563" cy="182563"/>
          </a:xfrm>
          <a:prstGeom prst="ellipse">
            <a:avLst/>
          </a:prstGeom>
          <a:solidFill>
            <a:srgbClr val="92D050"/>
          </a:solidFill>
          <a:ln>
            <a:noFill/>
          </a:ln>
          <a:extLst/>
        </p:spPr>
        <p:txBody>
          <a:bodyPr lIns="182880" anchor="ctr" anchorCtr="1"/>
          <a:lstStyle>
            <a:lvl1pPr>
              <a:lnSpc>
                <a:spcPct val="106000"/>
              </a:lnSpc>
              <a:spcBef>
                <a:spcPct val="80000"/>
              </a:spcBef>
              <a:buClr>
                <a:schemeClr val="tx1"/>
              </a:buClr>
              <a:buSzPct val="80000"/>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eaLnBrk="0" fontAlgn="base" hangingPunct="0">
              <a:spcBef>
                <a:spcPct val="0"/>
              </a:spcBef>
              <a:spcAft>
                <a:spcPct val="0"/>
              </a:spcAft>
              <a:buClrTx/>
              <a:buSzTx/>
            </a:pPr>
            <a:endParaRPr lang="en-US" altLang="en-US" sz="1800" b="1">
              <a:solidFill>
                <a:srgbClr val="FFFFFF"/>
              </a:solidFill>
              <a:cs typeface="Arial" panose="020B0604020202020204" pitchFamily="34" charset="0"/>
            </a:endParaRPr>
          </a:p>
        </p:txBody>
      </p:sp>
      <p:sp>
        <p:nvSpPr>
          <p:cNvPr id="37" name="Oval 71"/>
          <p:cNvSpPr>
            <a:spLocks noChangeArrowheads="1"/>
          </p:cNvSpPr>
          <p:nvPr/>
        </p:nvSpPr>
        <p:spPr bwMode="gray">
          <a:xfrm>
            <a:off x="9594851" y="3540954"/>
            <a:ext cx="182563" cy="182563"/>
          </a:xfrm>
          <a:prstGeom prst="ellipse">
            <a:avLst/>
          </a:prstGeom>
          <a:solidFill>
            <a:srgbClr val="92D050"/>
          </a:solidFill>
          <a:ln>
            <a:noFill/>
          </a:ln>
          <a:extLst/>
        </p:spPr>
        <p:txBody>
          <a:bodyPr lIns="182880" anchor="ctr" anchorCtr="1"/>
          <a:lstStyle>
            <a:lvl1pPr>
              <a:lnSpc>
                <a:spcPct val="106000"/>
              </a:lnSpc>
              <a:spcBef>
                <a:spcPct val="80000"/>
              </a:spcBef>
              <a:buClr>
                <a:schemeClr val="tx1"/>
              </a:buClr>
              <a:buSzPct val="80000"/>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eaLnBrk="0" fontAlgn="base" hangingPunct="0">
              <a:spcBef>
                <a:spcPct val="0"/>
              </a:spcBef>
              <a:spcAft>
                <a:spcPct val="0"/>
              </a:spcAft>
              <a:buClrTx/>
              <a:buSzTx/>
            </a:pPr>
            <a:endParaRPr lang="en-US" altLang="en-US" sz="1800" b="1">
              <a:solidFill>
                <a:srgbClr val="FFFFFF"/>
              </a:solidFill>
              <a:cs typeface="Arial" panose="020B0604020202020204" pitchFamily="34" charset="0"/>
            </a:endParaRPr>
          </a:p>
        </p:txBody>
      </p:sp>
      <p:sp>
        <p:nvSpPr>
          <p:cNvPr id="38" name="TextBox 6"/>
          <p:cNvSpPr txBox="1">
            <a:spLocks noChangeArrowheads="1"/>
          </p:cNvSpPr>
          <p:nvPr/>
        </p:nvSpPr>
        <p:spPr bwMode="auto">
          <a:xfrm>
            <a:off x="2065338" y="2628142"/>
            <a:ext cx="1828800" cy="6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8">
              <a:lnSpc>
                <a:spcPct val="106000"/>
              </a:lnSpc>
              <a:spcBef>
                <a:spcPct val="80000"/>
              </a:spcBef>
              <a:buClr>
                <a:schemeClr val="tx1"/>
              </a:buClr>
              <a:buSzPct val="80000"/>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fontAlgn="base">
              <a:spcAft>
                <a:spcPct val="0"/>
              </a:spcAft>
              <a:buClr>
                <a:srgbClr val="000000"/>
              </a:buClr>
              <a:buSzTx/>
            </a:pPr>
            <a:r>
              <a:rPr lang="en-US" altLang="en-US" sz="1200" b="1" i="1">
                <a:solidFill>
                  <a:srgbClr val="000000"/>
                </a:solidFill>
                <a:cs typeface="Arial" panose="020B0604020202020204" pitchFamily="34" charset="0"/>
              </a:rPr>
              <a:t>Highly Engineered Products  and Construction</a:t>
            </a:r>
          </a:p>
        </p:txBody>
      </p:sp>
      <p:sp>
        <p:nvSpPr>
          <p:cNvPr id="39" name="TextBox 73"/>
          <p:cNvSpPr txBox="1">
            <a:spLocks noChangeArrowheads="1"/>
          </p:cNvSpPr>
          <p:nvPr/>
        </p:nvSpPr>
        <p:spPr bwMode="auto">
          <a:xfrm>
            <a:off x="4168775" y="2628141"/>
            <a:ext cx="1828800" cy="4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8">
              <a:lnSpc>
                <a:spcPct val="106000"/>
              </a:lnSpc>
              <a:spcBef>
                <a:spcPct val="80000"/>
              </a:spcBef>
              <a:buClr>
                <a:schemeClr val="tx1"/>
              </a:buClr>
              <a:buSzPct val="80000"/>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fontAlgn="base">
              <a:spcAft>
                <a:spcPct val="0"/>
              </a:spcAft>
              <a:buClr>
                <a:srgbClr val="000000"/>
              </a:buClr>
              <a:buSzTx/>
            </a:pPr>
            <a:r>
              <a:rPr lang="en-US" altLang="en-US" sz="1200" b="1" i="1">
                <a:solidFill>
                  <a:srgbClr val="000000"/>
                </a:solidFill>
                <a:cs typeface="Arial" panose="020B0604020202020204" pitchFamily="34" charset="0"/>
              </a:rPr>
              <a:t>Engineered to Order Products </a:t>
            </a:r>
          </a:p>
        </p:txBody>
      </p:sp>
      <p:sp>
        <p:nvSpPr>
          <p:cNvPr id="40" name="TextBox 74"/>
          <p:cNvSpPr txBox="1">
            <a:spLocks noChangeArrowheads="1"/>
          </p:cNvSpPr>
          <p:nvPr/>
        </p:nvSpPr>
        <p:spPr bwMode="auto">
          <a:xfrm>
            <a:off x="6472238" y="2628141"/>
            <a:ext cx="1828800" cy="4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8">
              <a:lnSpc>
                <a:spcPct val="106000"/>
              </a:lnSpc>
              <a:spcBef>
                <a:spcPct val="80000"/>
              </a:spcBef>
              <a:buClr>
                <a:schemeClr val="tx1"/>
              </a:buClr>
              <a:buSzPct val="80000"/>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fontAlgn="base">
              <a:spcAft>
                <a:spcPct val="0"/>
              </a:spcAft>
              <a:buClr>
                <a:srgbClr val="000000"/>
              </a:buClr>
              <a:buSzTx/>
            </a:pPr>
            <a:r>
              <a:rPr lang="en-US" altLang="en-US" sz="1200" b="1" i="1">
                <a:solidFill>
                  <a:srgbClr val="000000"/>
                </a:solidFill>
                <a:cs typeface="Arial" panose="020B0604020202020204" pitchFamily="34" charset="0"/>
              </a:rPr>
              <a:t>Configured to Order Products</a:t>
            </a:r>
          </a:p>
        </p:txBody>
      </p:sp>
      <p:sp>
        <p:nvSpPr>
          <p:cNvPr id="41" name="TextBox 75"/>
          <p:cNvSpPr txBox="1">
            <a:spLocks noChangeArrowheads="1"/>
          </p:cNvSpPr>
          <p:nvPr/>
        </p:nvSpPr>
        <p:spPr bwMode="auto">
          <a:xfrm>
            <a:off x="8536562" y="2628141"/>
            <a:ext cx="1549400" cy="4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8">
              <a:lnSpc>
                <a:spcPct val="106000"/>
              </a:lnSpc>
              <a:spcBef>
                <a:spcPct val="80000"/>
              </a:spcBef>
              <a:buClr>
                <a:schemeClr val="tx1"/>
              </a:buClr>
              <a:buSzPct val="80000"/>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fontAlgn="base">
              <a:spcAft>
                <a:spcPct val="0"/>
              </a:spcAft>
              <a:buClr>
                <a:srgbClr val="000000"/>
              </a:buClr>
              <a:buSzTx/>
            </a:pPr>
            <a:r>
              <a:rPr lang="en-US" altLang="en-US" sz="1200" b="1" i="1" dirty="0">
                <a:solidFill>
                  <a:srgbClr val="000000"/>
                </a:solidFill>
                <a:cs typeface="Arial" panose="020B0604020202020204" pitchFamily="34" charset="0"/>
              </a:rPr>
              <a:t>Build to Stock Products </a:t>
            </a:r>
          </a:p>
        </p:txBody>
      </p:sp>
      <p:sp>
        <p:nvSpPr>
          <p:cNvPr id="42" name="TextBox 7"/>
          <p:cNvSpPr txBox="1">
            <a:spLocks noChangeArrowheads="1"/>
          </p:cNvSpPr>
          <p:nvPr/>
        </p:nvSpPr>
        <p:spPr bwMode="auto">
          <a:xfrm>
            <a:off x="2065338" y="4061653"/>
            <a:ext cx="1828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8275">
              <a:lnSpc>
                <a:spcPct val="106000"/>
              </a:lnSpc>
              <a:spcBef>
                <a:spcPct val="80000"/>
              </a:spcBef>
              <a:buClr>
                <a:schemeClr val="tx1"/>
              </a:buClr>
              <a:buSzPct val="80000"/>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fontAlgn="base">
              <a:spcAft>
                <a:spcPct val="0"/>
              </a:spcAft>
              <a:buClr>
                <a:srgbClr val="000000"/>
              </a:buClr>
              <a:buSzTx/>
              <a:buFont typeface="Wingdings 2" panose="05020102010507070707" pitchFamily="18" charset="2"/>
              <a:buChar char="¡"/>
            </a:pPr>
            <a:r>
              <a:rPr lang="en-US" altLang="en-US" sz="1200" b="1" i="1" dirty="0">
                <a:solidFill>
                  <a:srgbClr val="000000"/>
                </a:solidFill>
                <a:cs typeface="Arial" panose="020B0604020202020204" pitchFamily="34" charset="0"/>
              </a:rPr>
              <a:t>GE Power Plant</a:t>
            </a:r>
          </a:p>
          <a:p>
            <a:pPr fontAlgn="base">
              <a:spcAft>
                <a:spcPct val="0"/>
              </a:spcAft>
              <a:buClr>
                <a:srgbClr val="000000"/>
              </a:buClr>
              <a:buSzTx/>
              <a:buFont typeface="Wingdings 2" panose="05020102010507070707" pitchFamily="18" charset="2"/>
              <a:buChar char="¡"/>
            </a:pPr>
            <a:r>
              <a:rPr lang="en-US" altLang="en-US" sz="1200" b="1" i="1" dirty="0">
                <a:solidFill>
                  <a:srgbClr val="000000"/>
                </a:solidFill>
                <a:cs typeface="Arial" panose="020B0604020202020204" pitchFamily="34" charset="0"/>
              </a:rPr>
              <a:t>Westinghouse Nuclear</a:t>
            </a:r>
          </a:p>
          <a:p>
            <a:pPr fontAlgn="base">
              <a:spcAft>
                <a:spcPct val="0"/>
              </a:spcAft>
              <a:buClr>
                <a:srgbClr val="000000"/>
              </a:buClr>
              <a:buSzTx/>
              <a:buFont typeface="Wingdings 2" panose="05020102010507070707" pitchFamily="18" charset="2"/>
              <a:buChar char="¡"/>
            </a:pPr>
            <a:r>
              <a:rPr lang="en-US" altLang="en-US" sz="1200" b="1" i="1" dirty="0">
                <a:solidFill>
                  <a:srgbClr val="000000"/>
                </a:solidFill>
                <a:cs typeface="Arial" panose="020B0604020202020204" pitchFamily="34" charset="0"/>
              </a:rPr>
              <a:t>Lockheed Space</a:t>
            </a:r>
          </a:p>
        </p:txBody>
      </p:sp>
      <p:sp>
        <p:nvSpPr>
          <p:cNvPr id="43" name="TextBox 77"/>
          <p:cNvSpPr txBox="1">
            <a:spLocks noChangeArrowheads="1"/>
          </p:cNvSpPr>
          <p:nvPr/>
        </p:nvSpPr>
        <p:spPr bwMode="auto">
          <a:xfrm>
            <a:off x="4168775" y="4061654"/>
            <a:ext cx="18288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8275">
              <a:lnSpc>
                <a:spcPct val="106000"/>
              </a:lnSpc>
              <a:spcBef>
                <a:spcPct val="80000"/>
              </a:spcBef>
              <a:buClr>
                <a:schemeClr val="tx1"/>
              </a:buClr>
              <a:buSzPct val="80000"/>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fontAlgn="base">
              <a:spcAft>
                <a:spcPct val="0"/>
              </a:spcAft>
              <a:buClr>
                <a:srgbClr val="000000"/>
              </a:buClr>
              <a:buSzTx/>
              <a:buFont typeface="Wingdings 2" panose="05020102010507070707" pitchFamily="18" charset="2"/>
              <a:buChar char="¡"/>
            </a:pPr>
            <a:r>
              <a:rPr lang="en-US" altLang="en-US" sz="1200" b="1" i="1">
                <a:solidFill>
                  <a:srgbClr val="000000"/>
                </a:solidFill>
                <a:cs typeface="Arial" panose="020B0604020202020204" pitchFamily="34" charset="0"/>
              </a:rPr>
              <a:t>Bell Helicopter</a:t>
            </a:r>
          </a:p>
          <a:p>
            <a:pPr fontAlgn="base">
              <a:spcAft>
                <a:spcPct val="0"/>
              </a:spcAft>
              <a:buClr>
                <a:srgbClr val="000000"/>
              </a:buClr>
              <a:buSzTx/>
              <a:buFont typeface="Wingdings 2" panose="05020102010507070707" pitchFamily="18" charset="2"/>
              <a:buChar char="¡"/>
            </a:pPr>
            <a:r>
              <a:rPr lang="en-US" altLang="en-US" sz="1200" b="1" i="1">
                <a:solidFill>
                  <a:srgbClr val="000000"/>
                </a:solidFill>
                <a:cs typeface="Arial" panose="020B0604020202020204" pitchFamily="34" charset="0"/>
              </a:rPr>
              <a:t>SpiritAero Systems</a:t>
            </a:r>
          </a:p>
          <a:p>
            <a:pPr fontAlgn="base">
              <a:spcAft>
                <a:spcPct val="0"/>
              </a:spcAft>
              <a:buClr>
                <a:srgbClr val="000000"/>
              </a:buClr>
              <a:buSzTx/>
              <a:buFont typeface="Wingdings 2" panose="05020102010507070707" pitchFamily="18" charset="2"/>
              <a:buChar char="¡"/>
            </a:pPr>
            <a:r>
              <a:rPr lang="en-US" altLang="en-US" sz="1200" b="1" i="1">
                <a:solidFill>
                  <a:srgbClr val="000000"/>
                </a:solidFill>
                <a:cs typeface="Arial" panose="020B0604020202020204" pitchFamily="34" charset="0"/>
              </a:rPr>
              <a:t>GE Turbines</a:t>
            </a:r>
          </a:p>
          <a:p>
            <a:pPr fontAlgn="base">
              <a:spcAft>
                <a:spcPct val="0"/>
              </a:spcAft>
              <a:buClr>
                <a:srgbClr val="000000"/>
              </a:buClr>
              <a:buSzTx/>
              <a:buFont typeface="Wingdings 2" panose="05020102010507070707" pitchFamily="18" charset="2"/>
              <a:buChar char="¡"/>
            </a:pPr>
            <a:r>
              <a:rPr lang="en-US" altLang="en-US" sz="1200" b="1" i="1">
                <a:solidFill>
                  <a:srgbClr val="000000"/>
                </a:solidFill>
                <a:cs typeface="Arial" panose="020B0604020202020204" pitchFamily="34" charset="0"/>
              </a:rPr>
              <a:t>Cobham</a:t>
            </a:r>
          </a:p>
          <a:p>
            <a:pPr fontAlgn="base">
              <a:spcAft>
                <a:spcPct val="0"/>
              </a:spcAft>
              <a:buClr>
                <a:srgbClr val="000000"/>
              </a:buClr>
              <a:buSzTx/>
              <a:buFont typeface="Wingdings 2" panose="05020102010507070707" pitchFamily="18" charset="2"/>
              <a:buChar char="¡"/>
            </a:pPr>
            <a:r>
              <a:rPr lang="en-US" altLang="en-US" sz="1200" b="1" i="1">
                <a:solidFill>
                  <a:srgbClr val="000000"/>
                </a:solidFill>
                <a:cs typeface="Arial" panose="020B0604020202020204" pitchFamily="34" charset="0"/>
              </a:rPr>
              <a:t>Marvin Engineering</a:t>
            </a:r>
          </a:p>
        </p:txBody>
      </p:sp>
      <p:sp>
        <p:nvSpPr>
          <p:cNvPr id="44" name="TextBox 78"/>
          <p:cNvSpPr txBox="1">
            <a:spLocks noChangeArrowheads="1"/>
          </p:cNvSpPr>
          <p:nvPr/>
        </p:nvSpPr>
        <p:spPr bwMode="auto">
          <a:xfrm>
            <a:off x="6472238" y="4061654"/>
            <a:ext cx="18288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8275">
              <a:lnSpc>
                <a:spcPct val="106000"/>
              </a:lnSpc>
              <a:spcBef>
                <a:spcPct val="80000"/>
              </a:spcBef>
              <a:buClr>
                <a:schemeClr val="tx1"/>
              </a:buClr>
              <a:buSzPct val="80000"/>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fontAlgn="base">
              <a:spcAft>
                <a:spcPct val="0"/>
              </a:spcAft>
              <a:buClr>
                <a:srgbClr val="000000"/>
              </a:buClr>
              <a:buSzTx/>
              <a:buFont typeface="Wingdings 2" panose="05020102010507070707" pitchFamily="18" charset="2"/>
              <a:buChar char="¡"/>
            </a:pPr>
            <a:r>
              <a:rPr lang="en-US" altLang="en-US" sz="1200" b="1" i="1">
                <a:solidFill>
                  <a:srgbClr val="000000"/>
                </a:solidFill>
                <a:cs typeface="Arial" panose="020B0604020202020204" pitchFamily="34" charset="0"/>
              </a:rPr>
              <a:t>Caterpillar</a:t>
            </a:r>
          </a:p>
          <a:p>
            <a:pPr fontAlgn="base">
              <a:spcAft>
                <a:spcPct val="0"/>
              </a:spcAft>
              <a:buClr>
                <a:srgbClr val="000000"/>
              </a:buClr>
              <a:buSzTx/>
              <a:buFont typeface="Wingdings 2" panose="05020102010507070707" pitchFamily="18" charset="2"/>
              <a:buChar char="¡"/>
            </a:pPr>
            <a:r>
              <a:rPr lang="en-US" altLang="en-US" sz="1200" b="1" i="1">
                <a:solidFill>
                  <a:srgbClr val="000000"/>
                </a:solidFill>
                <a:cs typeface="Arial" panose="020B0604020202020204" pitchFamily="34" charset="0"/>
              </a:rPr>
              <a:t>Nissan</a:t>
            </a:r>
          </a:p>
          <a:p>
            <a:pPr fontAlgn="base">
              <a:spcAft>
                <a:spcPct val="0"/>
              </a:spcAft>
              <a:buClr>
                <a:srgbClr val="000000"/>
              </a:buClr>
              <a:buSzTx/>
              <a:buFont typeface="Wingdings 2" panose="05020102010507070707" pitchFamily="18" charset="2"/>
              <a:buChar char="¡"/>
            </a:pPr>
            <a:r>
              <a:rPr lang="en-US" altLang="en-US" sz="1200" b="1" i="1">
                <a:solidFill>
                  <a:srgbClr val="000000"/>
                </a:solidFill>
                <a:cs typeface="Arial" panose="020B0604020202020204" pitchFamily="34" charset="0"/>
              </a:rPr>
              <a:t>JCI Auto Interiors</a:t>
            </a:r>
          </a:p>
          <a:p>
            <a:pPr fontAlgn="base">
              <a:spcAft>
                <a:spcPct val="0"/>
              </a:spcAft>
              <a:buClr>
                <a:srgbClr val="000000"/>
              </a:buClr>
              <a:buSzTx/>
              <a:buFont typeface="Wingdings 2" panose="05020102010507070707" pitchFamily="18" charset="2"/>
              <a:buChar char="¡"/>
            </a:pPr>
            <a:r>
              <a:rPr lang="en-US" altLang="en-US" sz="1200" b="1" i="1">
                <a:solidFill>
                  <a:srgbClr val="000000"/>
                </a:solidFill>
                <a:cs typeface="Arial" panose="020B0604020202020204" pitchFamily="34" charset="0"/>
              </a:rPr>
              <a:t>Pratt and Whitney Canada </a:t>
            </a:r>
          </a:p>
        </p:txBody>
      </p:sp>
      <p:sp>
        <p:nvSpPr>
          <p:cNvPr id="45" name="TextBox 79"/>
          <p:cNvSpPr txBox="1">
            <a:spLocks noChangeArrowheads="1"/>
          </p:cNvSpPr>
          <p:nvPr/>
        </p:nvSpPr>
        <p:spPr bwMode="auto">
          <a:xfrm>
            <a:off x="8770938" y="4061654"/>
            <a:ext cx="182880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8275">
              <a:lnSpc>
                <a:spcPct val="106000"/>
              </a:lnSpc>
              <a:spcBef>
                <a:spcPct val="80000"/>
              </a:spcBef>
              <a:buClr>
                <a:schemeClr val="tx1"/>
              </a:buClr>
              <a:buSzPct val="80000"/>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fontAlgn="base">
              <a:spcBef>
                <a:spcPts val="600"/>
              </a:spcBef>
              <a:spcAft>
                <a:spcPct val="0"/>
              </a:spcAft>
              <a:buClr>
                <a:srgbClr val="000000"/>
              </a:buClr>
              <a:buSzTx/>
              <a:buFont typeface="Wingdings 2" panose="05020102010507070707" pitchFamily="18" charset="2"/>
              <a:buChar char="¡"/>
            </a:pPr>
            <a:r>
              <a:rPr lang="en-US" altLang="en-US" sz="1200" b="1" i="1">
                <a:solidFill>
                  <a:srgbClr val="000000"/>
                </a:solidFill>
                <a:cs typeface="Arial" panose="020B0604020202020204" pitchFamily="34" charset="0"/>
              </a:rPr>
              <a:t>Vitamix (Kitchen Appliances)</a:t>
            </a:r>
          </a:p>
          <a:p>
            <a:pPr fontAlgn="base">
              <a:spcBef>
                <a:spcPts val="600"/>
              </a:spcBef>
              <a:spcAft>
                <a:spcPct val="0"/>
              </a:spcAft>
              <a:buClr>
                <a:srgbClr val="000000"/>
              </a:buClr>
              <a:buSzTx/>
              <a:buFont typeface="Wingdings 2" panose="05020102010507070707" pitchFamily="18" charset="2"/>
              <a:buChar char="¡"/>
            </a:pPr>
            <a:r>
              <a:rPr lang="en-US" altLang="en-US" sz="1200" b="1" i="1">
                <a:solidFill>
                  <a:srgbClr val="000000"/>
                </a:solidFill>
                <a:cs typeface="Arial" panose="020B0604020202020204" pitchFamily="34" charset="0"/>
              </a:rPr>
              <a:t>MTD (Lawn Mowers and Garden Equips)</a:t>
            </a:r>
          </a:p>
          <a:p>
            <a:pPr fontAlgn="base">
              <a:spcBef>
                <a:spcPts val="600"/>
              </a:spcBef>
              <a:spcAft>
                <a:spcPct val="0"/>
              </a:spcAft>
              <a:buClr>
                <a:srgbClr val="000000"/>
              </a:buClr>
              <a:buSzTx/>
              <a:buFont typeface="Wingdings 2" panose="05020102010507070707" pitchFamily="18" charset="2"/>
              <a:buChar char="¡"/>
            </a:pPr>
            <a:r>
              <a:rPr lang="en-US" altLang="en-US" sz="1200" b="1" i="1">
                <a:solidFill>
                  <a:srgbClr val="000000"/>
                </a:solidFill>
                <a:cs typeface="Arial" panose="020B0604020202020204" pitchFamily="34" charset="0"/>
              </a:rPr>
              <a:t>Revlon</a:t>
            </a:r>
          </a:p>
          <a:p>
            <a:pPr fontAlgn="base">
              <a:spcBef>
                <a:spcPts val="600"/>
              </a:spcBef>
              <a:spcAft>
                <a:spcPct val="0"/>
              </a:spcAft>
              <a:buClr>
                <a:srgbClr val="000000"/>
              </a:buClr>
              <a:buSzTx/>
              <a:buFont typeface="Wingdings 2" panose="05020102010507070707" pitchFamily="18" charset="2"/>
              <a:buChar char="¡"/>
            </a:pPr>
            <a:r>
              <a:rPr lang="en-US" altLang="en-US" sz="1200" b="1" i="1">
                <a:solidFill>
                  <a:srgbClr val="000000"/>
                </a:solidFill>
                <a:cs typeface="Arial" panose="020B0604020202020204" pitchFamily="34" charset="0"/>
              </a:rPr>
              <a:t>Coke</a:t>
            </a:r>
          </a:p>
          <a:p>
            <a:pPr fontAlgn="base">
              <a:spcBef>
                <a:spcPts val="600"/>
              </a:spcBef>
              <a:spcAft>
                <a:spcPct val="0"/>
              </a:spcAft>
              <a:buClr>
                <a:srgbClr val="000000"/>
              </a:buClr>
              <a:buSzTx/>
              <a:buFont typeface="Wingdings 2" panose="05020102010507070707" pitchFamily="18" charset="2"/>
              <a:buChar char="¡"/>
            </a:pPr>
            <a:r>
              <a:rPr lang="en-US" altLang="en-US" sz="1200" b="1" i="1">
                <a:solidFill>
                  <a:srgbClr val="000000"/>
                </a:solidFill>
                <a:cs typeface="Arial" panose="020B0604020202020204" pitchFamily="34" charset="0"/>
              </a:rPr>
              <a:t>Monster Cable</a:t>
            </a:r>
          </a:p>
        </p:txBody>
      </p:sp>
      <p:pic>
        <p:nvPicPr>
          <p:cNvPr id="46" name="Picture 6" descr="https://encrypted-tbn3.gstatic.com/images?q=tbn:ANd9GcQpg9uRBK7kNws8gqWnhmc6yjv3zeOzz7V2gcC4LL9N2WNj77W4JQ"/>
          <p:cNvPicPr>
            <a:picLocks noChangeAspect="1" noChangeArrowheads="1"/>
          </p:cNvPicPr>
          <p:nvPr/>
        </p:nvPicPr>
        <p:blipFill>
          <a:blip r:embed="rId2">
            <a:extLst>
              <a:ext uri="{28A0092B-C50C-407E-A947-70E740481C1C}">
                <a14:useLocalDpi xmlns:a14="http://schemas.microsoft.com/office/drawing/2010/main" val="0"/>
              </a:ext>
            </a:extLst>
          </a:blip>
          <a:srcRect b="38663"/>
          <a:stretch>
            <a:fillRect/>
          </a:stretch>
        </p:blipFill>
        <p:spPr bwMode="auto">
          <a:xfrm>
            <a:off x="4168776" y="1189722"/>
            <a:ext cx="17875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2" descr="http://1.bp.blogspot.com/_otMKl0CFmuE/SkIDIojCDMI/AAAAAAAAAKQ/ZBiNtysyksM/s400/caterpillar-heavy-equip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238" y="1189721"/>
            <a:ext cx="1828800" cy="121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6" descr="http://media.emercedesbenz.com/magazine/wp-content/uploads/vitamix-professional-500-blender-5.jpg"/>
          <p:cNvPicPr>
            <a:picLocks noChangeAspect="1" noChangeArrowheads="1"/>
          </p:cNvPicPr>
          <p:nvPr/>
        </p:nvPicPr>
        <p:blipFill>
          <a:blip r:embed="rId4" cstate="print">
            <a:extLst>
              <a:ext uri="{28A0092B-C50C-407E-A947-70E740481C1C}">
                <a14:useLocalDpi xmlns:a14="http://schemas.microsoft.com/office/drawing/2010/main" val="0"/>
              </a:ext>
            </a:extLst>
          </a:blip>
          <a:srcRect l="28833" r="26093"/>
          <a:stretch>
            <a:fillRect/>
          </a:stretch>
        </p:blipFill>
        <p:spPr bwMode="auto">
          <a:xfrm>
            <a:off x="8981062" y="1189721"/>
            <a:ext cx="660400" cy="121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8" descr="http://upload.wikimedia.org/wikipedia/commons/7/77/Bellefonte_Nuclear_Power_Pla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5976" y="1213536"/>
            <a:ext cx="178911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9"/>
          <p:cNvSpPr>
            <a:spLocks noChangeArrowheads="1"/>
          </p:cNvSpPr>
          <p:nvPr/>
        </p:nvSpPr>
        <p:spPr bwMode="gray">
          <a:xfrm>
            <a:off x="1727199" y="5958718"/>
            <a:ext cx="8901567" cy="558800"/>
          </a:xfrm>
          <a:prstGeom prst="rect">
            <a:avLst/>
          </a:prstGeom>
          <a:solidFill>
            <a:schemeClr val="bg1"/>
          </a:solidFill>
          <a:ln w="12700" cap="rnd" algn="ctr">
            <a:solidFill>
              <a:srgbClr val="003399"/>
            </a:solidFill>
            <a:miter lim="800000"/>
            <a:headEnd/>
            <a:tailEnd/>
          </a:ln>
        </p:spPr>
        <p:txBody>
          <a:bodyPr lIns="182880" anchor="ctr" anchorCtr="1"/>
          <a:lstStyle>
            <a:lvl1pPr>
              <a:lnSpc>
                <a:spcPct val="106000"/>
              </a:lnSpc>
              <a:spcBef>
                <a:spcPct val="80000"/>
              </a:spcBef>
              <a:buClr>
                <a:schemeClr val="tx1"/>
              </a:buClr>
              <a:buSzPct val="80000"/>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eaLnBrk="0" fontAlgn="base" hangingPunct="0">
              <a:spcBef>
                <a:spcPct val="0"/>
              </a:spcBef>
              <a:spcAft>
                <a:spcPct val="0"/>
              </a:spcAft>
              <a:buClrTx/>
              <a:buSzTx/>
              <a:defRPr/>
            </a:pPr>
            <a:r>
              <a:rPr lang="en-US" altLang="en-US" sz="1600" b="1" kern="0">
                <a:solidFill>
                  <a:srgbClr val="000000"/>
                </a:solidFill>
                <a:cs typeface="Arial" panose="020B0604020202020204" pitchFamily="34" charset="0"/>
              </a:rPr>
              <a:t>Our Lean Engineering transformation approach focuses on addressing gaps in Process, Technology, and Org Design to free up between 15-30% engineering capacity</a:t>
            </a:r>
          </a:p>
        </p:txBody>
      </p:sp>
    </p:spTree>
    <p:extLst>
      <p:ext uri="{BB962C8B-B14F-4D97-AF65-F5344CB8AC3E}">
        <p14:creationId xmlns:p14="http://schemas.microsoft.com/office/powerpoint/2010/main" val="144588898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61861" y="2956381"/>
            <a:ext cx="8229600" cy="1143000"/>
          </a:xfrm>
        </p:spPr>
        <p:txBody>
          <a:bodyPr/>
          <a:lstStyle/>
          <a:p>
            <a:pPr marL="0" indent="0">
              <a:buNone/>
            </a:pPr>
            <a:r>
              <a:rPr lang="en-US" sz="4000" dirty="0"/>
              <a:t>Our Overall Approach</a:t>
            </a:r>
          </a:p>
        </p:txBody>
      </p:sp>
    </p:spTree>
    <p:extLst>
      <p:ext uri="{BB962C8B-B14F-4D97-AF65-F5344CB8AC3E}">
        <p14:creationId xmlns:p14="http://schemas.microsoft.com/office/powerpoint/2010/main" val="2471466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9"/>
          <p:cNvSpPr>
            <a:spLocks noChangeArrowheads="1"/>
          </p:cNvSpPr>
          <p:nvPr/>
        </p:nvSpPr>
        <p:spPr bwMode="gray">
          <a:xfrm>
            <a:off x="1727199" y="5958718"/>
            <a:ext cx="8901567" cy="558800"/>
          </a:xfrm>
          <a:prstGeom prst="rect">
            <a:avLst/>
          </a:prstGeom>
          <a:solidFill>
            <a:schemeClr val="bg1"/>
          </a:solidFill>
          <a:ln w="12700" cap="rnd" algn="ctr">
            <a:solidFill>
              <a:srgbClr val="003399"/>
            </a:solidFill>
            <a:miter lim="800000"/>
            <a:headEnd/>
            <a:tailEnd/>
          </a:ln>
        </p:spPr>
        <p:txBody>
          <a:bodyPr lIns="182880" anchor="ctr" anchorCtr="1"/>
          <a:lstStyle>
            <a:lvl1pPr>
              <a:lnSpc>
                <a:spcPct val="106000"/>
              </a:lnSpc>
              <a:spcBef>
                <a:spcPct val="80000"/>
              </a:spcBef>
              <a:buClr>
                <a:schemeClr val="tx1"/>
              </a:buClr>
              <a:buSzPct val="80000"/>
              <a:defRPr sz="1100">
                <a:solidFill>
                  <a:schemeClr val="tx1"/>
                </a:solidFill>
                <a:latin typeface="Arial" panose="020B0604020202020204" pitchFamily="34" charset="0"/>
              </a:defRPr>
            </a:lvl1pPr>
            <a:lvl2pPr marL="742950" indent="-285750">
              <a:lnSpc>
                <a:spcPct val="106000"/>
              </a:lnSpc>
              <a:spcBef>
                <a:spcPct val="80000"/>
              </a:spcBef>
              <a:buClr>
                <a:schemeClr val="tx1"/>
              </a:buClr>
              <a:buFont typeface="Wingdings 2" panose="05020102010507070707" pitchFamily="18" charset="2"/>
              <a:buChar char="¡"/>
              <a:defRPr sz="1100">
                <a:solidFill>
                  <a:schemeClr val="tx1"/>
                </a:solidFill>
                <a:latin typeface="Arial" panose="020B0604020202020204" pitchFamily="34" charset="0"/>
              </a:defRPr>
            </a:lvl2pPr>
            <a:lvl3pPr marL="1143000" indent="-228600">
              <a:lnSpc>
                <a:spcPct val="106000"/>
              </a:lnSpc>
              <a:spcBef>
                <a:spcPct val="40000"/>
              </a:spcBef>
              <a:buClr>
                <a:schemeClr val="tx1"/>
              </a:buClr>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06000"/>
              </a:lnSpc>
              <a:spcBef>
                <a:spcPct val="20000"/>
              </a:spcBef>
              <a:buClr>
                <a:schemeClr val="tx1"/>
              </a:buClr>
              <a:buChar char="•"/>
              <a:defRPr sz="1000">
                <a:solidFill>
                  <a:schemeClr val="tx1"/>
                </a:solidFill>
                <a:latin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defRPr>
            </a:lvl9pPr>
          </a:lstStyle>
          <a:p>
            <a:pPr algn="ctr" eaLnBrk="0" fontAlgn="base" hangingPunct="0">
              <a:spcBef>
                <a:spcPct val="0"/>
              </a:spcBef>
              <a:spcAft>
                <a:spcPct val="0"/>
              </a:spcAft>
              <a:buClrTx/>
              <a:buSzTx/>
              <a:defRPr/>
            </a:pPr>
            <a:r>
              <a:rPr lang="en-US" altLang="en-US" sz="1600" b="1" kern="0" dirty="0">
                <a:solidFill>
                  <a:srgbClr val="000000"/>
                </a:solidFill>
                <a:cs typeface="Arial" panose="020B0604020202020204" pitchFamily="34" charset="0"/>
              </a:rPr>
              <a:t>Our transformation approach has helped numerous clients reduce time-to-market, improve engineering efficiency, and increase profitability </a:t>
            </a:r>
          </a:p>
        </p:txBody>
      </p:sp>
      <p:sp>
        <p:nvSpPr>
          <p:cNvPr id="2" name="Text Placeholder 1"/>
          <p:cNvSpPr>
            <a:spLocks noGrp="1"/>
          </p:cNvSpPr>
          <p:nvPr>
            <p:ph type="body" sz="quarter" idx="13"/>
          </p:nvPr>
        </p:nvSpPr>
        <p:spPr>
          <a:xfrm>
            <a:off x="415110" y="782621"/>
            <a:ext cx="11216640" cy="757255"/>
          </a:xfrm>
        </p:spPr>
        <p:txBody>
          <a:bodyPr/>
          <a:lstStyle/>
          <a:p>
            <a:pPr marL="0" lvl="1" indent="0">
              <a:buNone/>
            </a:pPr>
            <a:r>
              <a:rPr lang="en-US" altLang="en-US" sz="2000" dirty="0" smtClean="0"/>
              <a:t>The Assessment quickly identifies the areas most critical to improving performance</a:t>
            </a:r>
            <a:endParaRPr lang="en-US" altLang="en-US" sz="2000" dirty="0"/>
          </a:p>
        </p:txBody>
      </p:sp>
      <p:sp>
        <p:nvSpPr>
          <p:cNvPr id="33" name="Title 32"/>
          <p:cNvSpPr>
            <a:spLocks noGrp="1"/>
          </p:cNvSpPr>
          <p:nvPr>
            <p:ph type="title"/>
          </p:nvPr>
        </p:nvSpPr>
        <p:spPr/>
        <p:txBody>
          <a:bodyPr/>
          <a:lstStyle/>
          <a:p>
            <a:r>
              <a:rPr lang="en-US" sz="2400" b="1" dirty="0">
                <a:solidFill>
                  <a:srgbClr val="92D050"/>
                </a:solidFill>
              </a:rPr>
              <a:t>The Assessment Phase</a:t>
            </a:r>
          </a:p>
        </p:txBody>
      </p:sp>
      <p:cxnSp>
        <p:nvCxnSpPr>
          <p:cNvPr id="5" name="Straight Arrow Connector 39"/>
          <p:cNvCxnSpPr>
            <a:cxnSpLocks noChangeShapeType="1"/>
          </p:cNvCxnSpPr>
          <p:nvPr/>
        </p:nvCxnSpPr>
        <p:spPr bwMode="auto">
          <a:xfrm>
            <a:off x="4848901" y="2249031"/>
            <a:ext cx="5029200" cy="0"/>
          </a:xfrm>
          <a:prstGeom prst="straightConnector1">
            <a:avLst/>
          </a:prstGeom>
          <a:noFill/>
          <a:ln w="9525" algn="ctr">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sp>
        <p:nvSpPr>
          <p:cNvPr id="6" name="TextBox 5"/>
          <p:cNvSpPr txBox="1"/>
          <p:nvPr/>
        </p:nvSpPr>
        <p:spPr>
          <a:xfrm>
            <a:off x="6240223" y="2083478"/>
            <a:ext cx="1804315" cy="307777"/>
          </a:xfrm>
          <a:prstGeom prst="rect">
            <a:avLst/>
          </a:prstGeom>
          <a:solidFill>
            <a:schemeClr val="bg1"/>
          </a:solidFill>
        </p:spPr>
        <p:txBody>
          <a:bodyPr wrap="square" rIns="0">
            <a:spAutoFit/>
          </a:bodyPr>
          <a:lstStyle/>
          <a:p>
            <a:pPr algn="ctr" eaLnBrk="1" hangingPunct="1">
              <a:defRPr/>
            </a:pPr>
            <a:r>
              <a:rPr lang="en-US" sz="1400" kern="0" dirty="0">
                <a:solidFill>
                  <a:sysClr val="windowText" lastClr="000000"/>
                </a:solidFill>
                <a:cs typeface="Arial" charset="0"/>
              </a:rPr>
              <a:t>Months, Not Years</a:t>
            </a:r>
          </a:p>
        </p:txBody>
      </p:sp>
      <p:sp>
        <p:nvSpPr>
          <p:cNvPr id="7" name="AutoShape 3"/>
          <p:cNvSpPr>
            <a:spLocks noChangeArrowheads="1"/>
          </p:cNvSpPr>
          <p:nvPr/>
        </p:nvSpPr>
        <p:spPr bwMode="auto">
          <a:xfrm>
            <a:off x="2183721" y="2410956"/>
            <a:ext cx="2315930" cy="411162"/>
          </a:xfrm>
          <a:prstGeom prst="chevron">
            <a:avLst>
              <a:gd name="adj" fmla="val 37318"/>
            </a:avLst>
          </a:prstGeom>
          <a:solidFill>
            <a:srgbClr val="002060"/>
          </a:solidFill>
          <a:ln>
            <a:noFill/>
          </a:ln>
          <a:extLst/>
        </p:spPr>
        <p:txBody>
          <a:bodyPr lIns="45720" tIns="91440" rIns="45720" bIns="91440" anchor="ctr"/>
          <a:lstStyle>
            <a:lvl1pPr marL="225425" indent="-225425">
              <a:lnSpc>
                <a:spcPct val="106000"/>
              </a:lnSpc>
              <a:spcBef>
                <a:spcPct val="80000"/>
              </a:spcBef>
              <a:buClr>
                <a:schemeClr val="tx1"/>
              </a:buClr>
              <a:buSzPct val="80000"/>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100000"/>
              </a:lnSpc>
              <a:spcBef>
                <a:spcPct val="0"/>
              </a:spcBef>
              <a:buClrTx/>
              <a:buSzTx/>
            </a:pPr>
            <a:r>
              <a:rPr lang="en-GB" altLang="en-US" sz="1400" b="1">
                <a:solidFill>
                  <a:srgbClr val="FFFFFF"/>
                </a:solidFill>
              </a:rPr>
              <a:t>Assess </a:t>
            </a:r>
            <a:endParaRPr lang="en-GB" altLang="en-US" sz="1400" b="1">
              <a:solidFill>
                <a:srgbClr val="000000"/>
              </a:solidFill>
            </a:endParaRPr>
          </a:p>
        </p:txBody>
      </p:sp>
      <p:sp>
        <p:nvSpPr>
          <p:cNvPr id="8" name="AutoShape 3"/>
          <p:cNvSpPr>
            <a:spLocks noChangeArrowheads="1"/>
          </p:cNvSpPr>
          <p:nvPr/>
        </p:nvSpPr>
        <p:spPr bwMode="auto">
          <a:xfrm>
            <a:off x="4796514" y="2410956"/>
            <a:ext cx="5211763" cy="411162"/>
          </a:xfrm>
          <a:prstGeom prst="chevron">
            <a:avLst>
              <a:gd name="adj" fmla="val 37264"/>
            </a:avLst>
          </a:prstGeom>
          <a:solidFill>
            <a:srgbClr val="002060"/>
          </a:solidFill>
          <a:ln>
            <a:noFill/>
          </a:ln>
          <a:extLst/>
        </p:spPr>
        <p:txBody>
          <a:bodyPr lIns="45720" tIns="91440" rIns="45720" bIns="91440" anchor="ctr"/>
          <a:lstStyle>
            <a:lvl1pPr marL="225425" indent="-225425">
              <a:lnSpc>
                <a:spcPct val="106000"/>
              </a:lnSpc>
              <a:spcBef>
                <a:spcPct val="80000"/>
              </a:spcBef>
              <a:buClr>
                <a:schemeClr val="tx1"/>
              </a:buClr>
              <a:buSzPct val="80000"/>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100000"/>
              </a:lnSpc>
              <a:spcBef>
                <a:spcPct val="0"/>
              </a:spcBef>
              <a:buClrTx/>
              <a:buSzTx/>
            </a:pPr>
            <a:r>
              <a:rPr lang="en-GB" altLang="en-US" sz="1400" b="1">
                <a:solidFill>
                  <a:srgbClr val="FFFFFF"/>
                </a:solidFill>
              </a:rPr>
              <a:t>Improve</a:t>
            </a:r>
            <a:endParaRPr lang="en-GB" altLang="en-US" sz="1400" b="1">
              <a:solidFill>
                <a:srgbClr val="000000"/>
              </a:solidFill>
            </a:endParaRPr>
          </a:p>
        </p:txBody>
      </p:sp>
      <p:cxnSp>
        <p:nvCxnSpPr>
          <p:cNvPr id="9" name="Straight Arrow Connector 62"/>
          <p:cNvCxnSpPr>
            <a:cxnSpLocks noChangeShapeType="1"/>
          </p:cNvCxnSpPr>
          <p:nvPr/>
        </p:nvCxnSpPr>
        <p:spPr bwMode="auto">
          <a:xfrm>
            <a:off x="2130428" y="2242682"/>
            <a:ext cx="2213649" cy="1587"/>
          </a:xfrm>
          <a:prstGeom prst="straightConnector1">
            <a:avLst/>
          </a:prstGeom>
          <a:noFill/>
          <a:ln w="9525" algn="ctr">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sp>
        <p:nvSpPr>
          <p:cNvPr id="10" name="TextBox 9"/>
          <p:cNvSpPr txBox="1"/>
          <p:nvPr/>
        </p:nvSpPr>
        <p:spPr>
          <a:xfrm>
            <a:off x="2888112" y="2083478"/>
            <a:ext cx="639762" cy="307777"/>
          </a:xfrm>
          <a:prstGeom prst="rect">
            <a:avLst/>
          </a:prstGeom>
          <a:solidFill>
            <a:schemeClr val="bg1"/>
          </a:solidFill>
        </p:spPr>
        <p:txBody>
          <a:bodyPr rIns="0">
            <a:spAutoFit/>
          </a:bodyPr>
          <a:lstStyle/>
          <a:p>
            <a:pPr algn="ctr" eaLnBrk="1" hangingPunct="1">
              <a:defRPr/>
            </a:pPr>
            <a:r>
              <a:rPr lang="en-US" sz="1400" kern="0" dirty="0">
                <a:solidFill>
                  <a:sysClr val="windowText" lastClr="000000"/>
                </a:solidFill>
                <a:cs typeface="Arial" charset="0"/>
              </a:rPr>
              <a:t>Weeks</a:t>
            </a:r>
          </a:p>
        </p:txBody>
      </p:sp>
      <p:sp>
        <p:nvSpPr>
          <p:cNvPr id="11" name="Diamond 64"/>
          <p:cNvSpPr>
            <a:spLocks noChangeArrowheads="1"/>
          </p:cNvSpPr>
          <p:nvPr/>
        </p:nvSpPr>
        <p:spPr bwMode="gray">
          <a:xfrm>
            <a:off x="4537751" y="2469693"/>
            <a:ext cx="273050" cy="274638"/>
          </a:xfrm>
          <a:prstGeom prst="diamond">
            <a:avLst/>
          </a:prstGeom>
          <a:solidFill>
            <a:srgbClr val="92D050"/>
          </a:solidFill>
          <a:ln>
            <a:noFill/>
          </a:ln>
          <a:extLst/>
        </p:spPr>
        <p:txBody>
          <a:bodyPr lIns="45720" tIns="91440" rIns="45720" bIns="91440" anchor="ctr"/>
          <a:lstStyle>
            <a:lvl1pPr marL="225425" indent="-225425">
              <a:lnSpc>
                <a:spcPct val="106000"/>
              </a:lnSpc>
              <a:spcBef>
                <a:spcPct val="80000"/>
              </a:spcBef>
              <a:buClr>
                <a:schemeClr val="tx1"/>
              </a:buClr>
              <a:buSzPct val="80000"/>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100000"/>
              </a:lnSpc>
              <a:spcBef>
                <a:spcPct val="0"/>
              </a:spcBef>
              <a:buClrTx/>
              <a:buSzTx/>
            </a:pPr>
            <a:endParaRPr lang="en-US" altLang="en-US" sz="1200">
              <a:solidFill>
                <a:srgbClr val="FFFFFF"/>
              </a:solidFill>
            </a:endParaRPr>
          </a:p>
        </p:txBody>
      </p:sp>
      <p:sp>
        <p:nvSpPr>
          <p:cNvPr id="12" name="Rectangle 65"/>
          <p:cNvSpPr>
            <a:spLocks noChangeArrowheads="1"/>
          </p:cNvSpPr>
          <p:nvPr/>
        </p:nvSpPr>
        <p:spPr bwMode="gray">
          <a:xfrm>
            <a:off x="4259938" y="1756906"/>
            <a:ext cx="776288" cy="347662"/>
          </a:xfrm>
          <a:prstGeom prst="rect">
            <a:avLst/>
          </a:prstGeom>
          <a:solidFill>
            <a:schemeClr val="bg1">
              <a:lumMod val="75000"/>
            </a:schemeClr>
          </a:solidFill>
          <a:ln w="28575" algn="ctr">
            <a:noFill/>
            <a:miter lim="800000"/>
            <a:headEnd type="none" w="sm" len="sm"/>
            <a:tailEnd type="none" w="sm" len="sm"/>
          </a:ln>
          <a:extLst/>
        </p:spPr>
        <p:txBody>
          <a:bodyPr lIns="45720" tIns="91440" rIns="45720" bIns="91440" anchor="ctr"/>
          <a:lstStyle/>
          <a:p>
            <a:pPr algn="ctr" eaLnBrk="1" hangingPunct="1">
              <a:defRPr/>
            </a:pPr>
            <a:r>
              <a:rPr lang="en-US" sz="1100" dirty="0"/>
              <a:t>Finalize Scope</a:t>
            </a:r>
          </a:p>
        </p:txBody>
      </p:sp>
      <p:cxnSp>
        <p:nvCxnSpPr>
          <p:cNvPr id="13" name="Elbow Connector 66"/>
          <p:cNvCxnSpPr>
            <a:cxnSpLocks noChangeShapeType="1"/>
          </p:cNvCxnSpPr>
          <p:nvPr/>
        </p:nvCxnSpPr>
        <p:spPr bwMode="auto">
          <a:xfrm rot="5400000">
            <a:off x="4511557" y="2305387"/>
            <a:ext cx="319088" cy="0"/>
          </a:xfrm>
          <a:prstGeom prst="bentConnector3">
            <a:avLst>
              <a:gd name="adj1" fmla="val 50000"/>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14" name="Rounded Rectangle 68"/>
          <p:cNvSpPr>
            <a:spLocks noChangeArrowheads="1"/>
          </p:cNvSpPr>
          <p:nvPr/>
        </p:nvSpPr>
        <p:spPr bwMode="gray">
          <a:xfrm>
            <a:off x="5172759" y="3468232"/>
            <a:ext cx="1371600" cy="365125"/>
          </a:xfrm>
          <a:prstGeom prst="roundRect">
            <a:avLst>
              <a:gd name="adj" fmla="val 16667"/>
            </a:avLst>
          </a:prstGeom>
          <a:solidFill>
            <a:srgbClr val="92D050"/>
          </a:solidFill>
          <a:ln>
            <a:noFill/>
          </a:ln>
          <a:extLst/>
        </p:spPr>
        <p:txBody>
          <a:bodyPr lIns="182880" anchor="ctr" anchorCtr="1"/>
          <a:lstStyle>
            <a:lvl1pPr>
              <a:lnSpc>
                <a:spcPct val="106000"/>
              </a:lnSpc>
              <a:spcBef>
                <a:spcPct val="80000"/>
              </a:spcBef>
              <a:buClr>
                <a:schemeClr val="tx1"/>
              </a:buClr>
              <a:buSzPct val="80000"/>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pPr>
            <a:r>
              <a:rPr lang="en-US" altLang="en-US" b="1" dirty="0">
                <a:solidFill>
                  <a:srgbClr val="FFFFFF"/>
                </a:solidFill>
              </a:rPr>
              <a:t>Engineering  Strategy</a:t>
            </a:r>
          </a:p>
        </p:txBody>
      </p:sp>
      <p:sp>
        <p:nvSpPr>
          <p:cNvPr id="15" name="Rounded Rectangle 69"/>
          <p:cNvSpPr>
            <a:spLocks noChangeArrowheads="1"/>
          </p:cNvSpPr>
          <p:nvPr/>
        </p:nvSpPr>
        <p:spPr bwMode="gray">
          <a:xfrm>
            <a:off x="5179109" y="4011157"/>
            <a:ext cx="1371600" cy="365125"/>
          </a:xfrm>
          <a:prstGeom prst="roundRect">
            <a:avLst>
              <a:gd name="adj" fmla="val 16667"/>
            </a:avLst>
          </a:prstGeom>
          <a:solidFill>
            <a:srgbClr val="92D050"/>
          </a:solidFill>
          <a:ln>
            <a:noFill/>
          </a:ln>
          <a:extLst/>
        </p:spPr>
        <p:txBody>
          <a:bodyPr lIns="182880" anchor="ctr" anchorCtr="1"/>
          <a:lstStyle>
            <a:lvl1pPr>
              <a:lnSpc>
                <a:spcPct val="106000"/>
              </a:lnSpc>
              <a:spcBef>
                <a:spcPct val="80000"/>
              </a:spcBef>
              <a:buClr>
                <a:schemeClr val="tx1"/>
              </a:buClr>
              <a:buSzPct val="80000"/>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pPr>
            <a:r>
              <a:rPr lang="en-US" altLang="en-US" b="1">
                <a:solidFill>
                  <a:srgbClr val="FFFFFF"/>
                </a:solidFill>
              </a:rPr>
              <a:t>Operational Excellence</a:t>
            </a:r>
          </a:p>
        </p:txBody>
      </p:sp>
      <p:sp>
        <p:nvSpPr>
          <p:cNvPr id="16" name="Rounded Rectangle 70"/>
          <p:cNvSpPr>
            <a:spLocks noChangeArrowheads="1"/>
          </p:cNvSpPr>
          <p:nvPr/>
        </p:nvSpPr>
        <p:spPr bwMode="gray">
          <a:xfrm>
            <a:off x="5172759" y="4601707"/>
            <a:ext cx="1371600" cy="365125"/>
          </a:xfrm>
          <a:prstGeom prst="roundRect">
            <a:avLst>
              <a:gd name="adj" fmla="val 16667"/>
            </a:avLst>
          </a:prstGeom>
          <a:solidFill>
            <a:srgbClr val="92D050"/>
          </a:solidFill>
          <a:ln>
            <a:noFill/>
          </a:ln>
          <a:extLst/>
        </p:spPr>
        <p:txBody>
          <a:bodyPr lIns="182880" anchor="ctr" anchorCtr="1"/>
          <a:lstStyle>
            <a:lvl1pPr>
              <a:lnSpc>
                <a:spcPct val="106000"/>
              </a:lnSpc>
              <a:spcBef>
                <a:spcPct val="80000"/>
              </a:spcBef>
              <a:buClr>
                <a:schemeClr val="tx1"/>
              </a:buClr>
              <a:buSzPct val="80000"/>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pPr>
            <a:r>
              <a:rPr lang="en-US" altLang="en-US" b="1">
                <a:solidFill>
                  <a:srgbClr val="FFFFFF"/>
                </a:solidFill>
              </a:rPr>
              <a:t>Organization and  Talent</a:t>
            </a:r>
          </a:p>
        </p:txBody>
      </p:sp>
      <p:sp>
        <p:nvSpPr>
          <p:cNvPr id="17" name="Rounded Rectangle 71"/>
          <p:cNvSpPr>
            <a:spLocks noChangeArrowheads="1"/>
          </p:cNvSpPr>
          <p:nvPr/>
        </p:nvSpPr>
        <p:spPr bwMode="gray">
          <a:xfrm>
            <a:off x="5179109" y="5192257"/>
            <a:ext cx="1371600" cy="365125"/>
          </a:xfrm>
          <a:prstGeom prst="roundRect">
            <a:avLst>
              <a:gd name="adj" fmla="val 16667"/>
            </a:avLst>
          </a:prstGeom>
          <a:solidFill>
            <a:srgbClr val="92D050"/>
          </a:solidFill>
          <a:ln>
            <a:noFill/>
          </a:ln>
          <a:extLst/>
        </p:spPr>
        <p:txBody>
          <a:bodyPr lIns="182880" anchor="ctr" anchorCtr="1"/>
          <a:lstStyle>
            <a:lvl1pPr>
              <a:lnSpc>
                <a:spcPct val="106000"/>
              </a:lnSpc>
              <a:spcBef>
                <a:spcPct val="80000"/>
              </a:spcBef>
              <a:buClr>
                <a:schemeClr val="tx1"/>
              </a:buClr>
              <a:buSzPct val="80000"/>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a:spcBef>
                <a:spcPct val="0"/>
              </a:spcBef>
              <a:buClrTx/>
              <a:buSzTx/>
            </a:pPr>
            <a:r>
              <a:rPr lang="en-US" altLang="en-US" b="1">
                <a:solidFill>
                  <a:srgbClr val="FFFFFF"/>
                </a:solidFill>
              </a:rPr>
              <a:t>PLM </a:t>
            </a:r>
          </a:p>
          <a:p>
            <a:pPr algn="ctr">
              <a:spcBef>
                <a:spcPct val="0"/>
              </a:spcBef>
              <a:buClrTx/>
              <a:buSzTx/>
            </a:pPr>
            <a:r>
              <a:rPr lang="en-US" altLang="en-US" b="1">
                <a:solidFill>
                  <a:srgbClr val="FFFFFF"/>
                </a:solidFill>
              </a:rPr>
              <a:t>Technology</a:t>
            </a:r>
          </a:p>
        </p:txBody>
      </p:sp>
      <p:sp>
        <p:nvSpPr>
          <p:cNvPr id="18" name="Rectangle 72"/>
          <p:cNvSpPr>
            <a:spLocks noChangeArrowheads="1"/>
          </p:cNvSpPr>
          <p:nvPr/>
        </p:nvSpPr>
        <p:spPr bwMode="auto">
          <a:xfrm>
            <a:off x="6627135" y="5147806"/>
            <a:ext cx="514854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06000"/>
              </a:lnSpc>
              <a:spcBef>
                <a:spcPct val="80000"/>
              </a:spcBef>
              <a:buClr>
                <a:schemeClr val="tx1"/>
              </a:buClr>
              <a:buSzPct val="80000"/>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eaLnBrk="1" hangingPunct="1">
              <a:lnSpc>
                <a:spcPct val="100000"/>
              </a:lnSpc>
              <a:spcBef>
                <a:spcPct val="0"/>
              </a:spcBef>
              <a:buClrTx/>
              <a:buSzTx/>
            </a:pPr>
            <a:r>
              <a:rPr lang="en-US" altLang="en-US" sz="1200" i="1">
                <a:solidFill>
                  <a:srgbClr val="000000"/>
                </a:solidFill>
              </a:rPr>
              <a:t>Improve quality and traceability of information. Integrate execution to improve flow across silos</a:t>
            </a:r>
            <a:endParaRPr lang="en-US" altLang="en-US" sz="1200">
              <a:solidFill>
                <a:srgbClr val="000000"/>
              </a:solidFill>
            </a:endParaRPr>
          </a:p>
        </p:txBody>
      </p:sp>
      <p:sp>
        <p:nvSpPr>
          <p:cNvPr id="19" name="Rectangle 73"/>
          <p:cNvSpPr>
            <a:spLocks noChangeArrowheads="1"/>
          </p:cNvSpPr>
          <p:nvPr/>
        </p:nvSpPr>
        <p:spPr bwMode="auto">
          <a:xfrm>
            <a:off x="6627133" y="4549319"/>
            <a:ext cx="513250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06000"/>
              </a:lnSpc>
              <a:spcBef>
                <a:spcPct val="80000"/>
              </a:spcBef>
              <a:buClr>
                <a:schemeClr val="tx1"/>
              </a:buClr>
              <a:buSzPct val="80000"/>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eaLnBrk="1" hangingPunct="1">
              <a:lnSpc>
                <a:spcPct val="100000"/>
              </a:lnSpc>
              <a:spcBef>
                <a:spcPct val="0"/>
              </a:spcBef>
              <a:buClrTx/>
              <a:buSzTx/>
            </a:pPr>
            <a:r>
              <a:rPr lang="en-US" altLang="en-US" sz="1200" i="1">
                <a:solidFill>
                  <a:srgbClr val="000000"/>
                </a:solidFill>
              </a:rPr>
              <a:t>Bolster the operational structure, governance, competencies, skills, and talent</a:t>
            </a:r>
          </a:p>
        </p:txBody>
      </p:sp>
      <p:sp>
        <p:nvSpPr>
          <p:cNvPr id="20" name="Rectangle 74"/>
          <p:cNvSpPr>
            <a:spLocks noChangeArrowheads="1"/>
          </p:cNvSpPr>
          <p:nvPr/>
        </p:nvSpPr>
        <p:spPr bwMode="auto">
          <a:xfrm>
            <a:off x="6627134" y="3955594"/>
            <a:ext cx="5187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06000"/>
              </a:lnSpc>
              <a:spcBef>
                <a:spcPct val="80000"/>
              </a:spcBef>
              <a:buClr>
                <a:schemeClr val="tx1"/>
              </a:buClr>
              <a:buSzPct val="80000"/>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eaLnBrk="1" hangingPunct="1">
              <a:lnSpc>
                <a:spcPct val="100000"/>
              </a:lnSpc>
              <a:spcBef>
                <a:spcPct val="0"/>
              </a:spcBef>
              <a:buClrTx/>
              <a:buSzTx/>
            </a:pPr>
            <a:r>
              <a:rPr lang="en-US" altLang="en-US" sz="1200" i="1">
                <a:solidFill>
                  <a:srgbClr val="000000"/>
                </a:solidFill>
              </a:rPr>
              <a:t>Lean business processes and aligned roles, and responsibilities across product areas and functions</a:t>
            </a:r>
          </a:p>
        </p:txBody>
      </p:sp>
      <p:sp>
        <p:nvSpPr>
          <p:cNvPr id="21" name="Rectangle 75"/>
          <p:cNvSpPr>
            <a:spLocks noChangeArrowheads="1"/>
          </p:cNvSpPr>
          <p:nvPr/>
        </p:nvSpPr>
        <p:spPr bwMode="auto">
          <a:xfrm>
            <a:off x="6627135" y="3420606"/>
            <a:ext cx="4910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06000"/>
              </a:lnSpc>
              <a:spcBef>
                <a:spcPct val="80000"/>
              </a:spcBef>
              <a:buClr>
                <a:schemeClr val="tx1"/>
              </a:buClr>
              <a:buSzPct val="80000"/>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eaLnBrk="1" hangingPunct="1">
              <a:lnSpc>
                <a:spcPct val="100000"/>
              </a:lnSpc>
              <a:spcBef>
                <a:spcPct val="0"/>
              </a:spcBef>
              <a:buClrTx/>
              <a:buSzTx/>
            </a:pPr>
            <a:r>
              <a:rPr lang="en-US" altLang="en-US" sz="1200" i="1" dirty="0">
                <a:solidFill>
                  <a:srgbClr val="000000"/>
                </a:solidFill>
              </a:rPr>
              <a:t>Improve the engineering strategy and operating model; innovation and growth strategy</a:t>
            </a:r>
          </a:p>
        </p:txBody>
      </p:sp>
      <p:sp>
        <p:nvSpPr>
          <p:cNvPr id="22" name="TextBox 21"/>
          <p:cNvSpPr txBox="1"/>
          <p:nvPr/>
        </p:nvSpPr>
        <p:spPr>
          <a:xfrm>
            <a:off x="2001158" y="2887206"/>
            <a:ext cx="2730500" cy="461665"/>
          </a:xfrm>
          <a:prstGeom prst="rect">
            <a:avLst/>
          </a:prstGeom>
          <a:solidFill>
            <a:schemeClr val="bg1"/>
          </a:solidFill>
        </p:spPr>
        <p:txBody>
          <a:bodyPr rIns="0">
            <a:spAutoFit/>
          </a:bodyPr>
          <a:lstStyle/>
          <a:p>
            <a:pPr algn="ctr" eaLnBrk="1" hangingPunct="1">
              <a:defRPr/>
            </a:pPr>
            <a:r>
              <a:rPr lang="en-US" sz="1200" b="1" kern="0" dirty="0">
                <a:solidFill>
                  <a:sysClr val="windowText" lastClr="000000"/>
                </a:solidFill>
                <a:cs typeface="Arial" charset="0"/>
              </a:rPr>
              <a:t>Identify the critical areas for improving performance and develop roadmap</a:t>
            </a:r>
          </a:p>
        </p:txBody>
      </p:sp>
      <p:sp>
        <p:nvSpPr>
          <p:cNvPr id="23" name="TextBox 22"/>
          <p:cNvSpPr txBox="1"/>
          <p:nvPr/>
        </p:nvSpPr>
        <p:spPr>
          <a:xfrm>
            <a:off x="6038172" y="2887206"/>
            <a:ext cx="3475037" cy="461665"/>
          </a:xfrm>
          <a:prstGeom prst="rect">
            <a:avLst/>
          </a:prstGeom>
          <a:solidFill>
            <a:schemeClr val="bg1"/>
          </a:solidFill>
        </p:spPr>
        <p:txBody>
          <a:bodyPr rIns="0">
            <a:spAutoFit/>
          </a:bodyPr>
          <a:lstStyle/>
          <a:p>
            <a:pPr algn="ctr" eaLnBrk="1" hangingPunct="1">
              <a:defRPr/>
            </a:pPr>
            <a:r>
              <a:rPr lang="en-US" sz="1200" b="1" kern="0" dirty="0">
                <a:solidFill>
                  <a:sysClr val="windowText" lastClr="000000"/>
                </a:solidFill>
                <a:cs typeface="Arial" charset="0"/>
              </a:rPr>
              <a:t>Define and deploy specific improvements across people, process and technology</a:t>
            </a:r>
          </a:p>
        </p:txBody>
      </p:sp>
      <p:pic>
        <p:nvPicPr>
          <p:cNvPr id="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7875" y="3604756"/>
            <a:ext cx="3308351" cy="172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Diamond 64"/>
          <p:cNvSpPr>
            <a:spLocks noChangeArrowheads="1"/>
          </p:cNvSpPr>
          <p:nvPr/>
        </p:nvSpPr>
        <p:spPr bwMode="gray">
          <a:xfrm>
            <a:off x="1933577" y="2469693"/>
            <a:ext cx="274638" cy="274638"/>
          </a:xfrm>
          <a:prstGeom prst="diamond">
            <a:avLst/>
          </a:prstGeom>
          <a:solidFill>
            <a:srgbClr val="92D050"/>
          </a:solidFill>
          <a:ln>
            <a:noFill/>
          </a:ln>
          <a:extLst/>
        </p:spPr>
        <p:txBody>
          <a:bodyPr lIns="45720" tIns="91440" rIns="45720" bIns="91440" anchor="ctr"/>
          <a:lstStyle>
            <a:lvl1pPr marL="225425" indent="-225425">
              <a:lnSpc>
                <a:spcPct val="106000"/>
              </a:lnSpc>
              <a:spcBef>
                <a:spcPct val="80000"/>
              </a:spcBef>
              <a:buClr>
                <a:schemeClr val="tx1"/>
              </a:buClr>
              <a:buSzPct val="80000"/>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100000"/>
              </a:lnSpc>
              <a:spcBef>
                <a:spcPct val="0"/>
              </a:spcBef>
              <a:buClrTx/>
              <a:buSzTx/>
            </a:pPr>
            <a:endParaRPr lang="en-US" altLang="en-US" sz="1200">
              <a:solidFill>
                <a:srgbClr val="FFFFFF"/>
              </a:solidFill>
            </a:endParaRPr>
          </a:p>
        </p:txBody>
      </p:sp>
      <p:sp>
        <p:nvSpPr>
          <p:cNvPr id="26" name="Rectangle 65"/>
          <p:cNvSpPr>
            <a:spLocks noChangeArrowheads="1"/>
          </p:cNvSpPr>
          <p:nvPr/>
        </p:nvSpPr>
        <p:spPr bwMode="gray">
          <a:xfrm>
            <a:off x="1741491" y="1756906"/>
            <a:ext cx="777875" cy="347662"/>
          </a:xfrm>
          <a:prstGeom prst="rect">
            <a:avLst/>
          </a:prstGeom>
          <a:solidFill>
            <a:schemeClr val="bg1">
              <a:lumMod val="75000"/>
            </a:schemeClr>
          </a:solidFill>
          <a:ln w="28575" algn="ctr">
            <a:noFill/>
            <a:miter lim="800000"/>
            <a:headEnd type="none" w="sm" len="sm"/>
            <a:tailEnd type="none" w="sm" len="sm"/>
          </a:ln>
          <a:extLst/>
        </p:spPr>
        <p:txBody>
          <a:bodyPr lIns="45720" tIns="91440" rIns="45720" bIns="91440" anchor="ctr"/>
          <a:lstStyle/>
          <a:p>
            <a:pPr algn="ctr" eaLnBrk="1" hangingPunct="1">
              <a:defRPr/>
            </a:pPr>
            <a:r>
              <a:rPr lang="en-US" sz="1100" dirty="0"/>
              <a:t>Change Imperative</a:t>
            </a:r>
          </a:p>
        </p:txBody>
      </p:sp>
      <p:cxnSp>
        <p:nvCxnSpPr>
          <p:cNvPr id="27" name="Elbow Connector 66"/>
          <p:cNvCxnSpPr>
            <a:cxnSpLocks noChangeShapeType="1"/>
          </p:cNvCxnSpPr>
          <p:nvPr/>
        </p:nvCxnSpPr>
        <p:spPr bwMode="auto">
          <a:xfrm rot="5400000">
            <a:off x="1905796" y="2305387"/>
            <a:ext cx="319088" cy="0"/>
          </a:xfrm>
          <a:prstGeom prst="bentConnector3">
            <a:avLst>
              <a:gd name="adj1" fmla="val 50000"/>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28" name="Diamond 64"/>
          <p:cNvSpPr>
            <a:spLocks noChangeArrowheads="1"/>
          </p:cNvSpPr>
          <p:nvPr/>
        </p:nvSpPr>
        <p:spPr bwMode="gray">
          <a:xfrm>
            <a:off x="10041613" y="2469693"/>
            <a:ext cx="274638" cy="274638"/>
          </a:xfrm>
          <a:prstGeom prst="diamond">
            <a:avLst/>
          </a:prstGeom>
          <a:solidFill>
            <a:srgbClr val="92D050"/>
          </a:solidFill>
          <a:ln>
            <a:noFill/>
          </a:ln>
          <a:extLst/>
        </p:spPr>
        <p:txBody>
          <a:bodyPr lIns="45720" tIns="91440" rIns="45720" bIns="91440" anchor="ctr"/>
          <a:lstStyle>
            <a:lvl1pPr marL="225425" indent="-225425">
              <a:lnSpc>
                <a:spcPct val="106000"/>
              </a:lnSpc>
              <a:spcBef>
                <a:spcPct val="80000"/>
              </a:spcBef>
              <a:buClr>
                <a:schemeClr val="tx1"/>
              </a:buClr>
              <a:buSzPct val="80000"/>
              <a:defRPr sz="1100">
                <a:solidFill>
                  <a:schemeClr val="tx1"/>
                </a:solidFill>
                <a:latin typeface="Arial" pitchFamily="34" charset="0"/>
              </a:defRPr>
            </a:lvl1pPr>
            <a:lvl2pPr marL="742950" indent="-285750">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a:lnSpc>
                <a:spcPct val="106000"/>
              </a:lnSpc>
              <a:spcBef>
                <a:spcPct val="20000"/>
              </a:spcBef>
              <a:buClr>
                <a:schemeClr val="tx1"/>
              </a:buClr>
              <a:buChar char="•"/>
              <a:defRPr sz="1000">
                <a:solidFill>
                  <a:schemeClr val="tx1"/>
                </a:solidFill>
                <a:latin typeface="Arial" pitchFamily="34" charset="0"/>
              </a:defRPr>
            </a:lvl4pPr>
            <a:lvl5pPr marL="2057400" indent="-228600">
              <a:spcBef>
                <a:spcPct val="20000"/>
              </a:spcBef>
              <a:buClr>
                <a:schemeClr val="tx1"/>
              </a:buClr>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100000"/>
              </a:lnSpc>
              <a:spcBef>
                <a:spcPct val="0"/>
              </a:spcBef>
              <a:buClrTx/>
              <a:buSzTx/>
            </a:pPr>
            <a:endParaRPr lang="en-US" altLang="en-US" sz="1200">
              <a:solidFill>
                <a:srgbClr val="FFFFFF"/>
              </a:solidFill>
            </a:endParaRPr>
          </a:p>
        </p:txBody>
      </p:sp>
      <p:sp>
        <p:nvSpPr>
          <p:cNvPr id="29" name="Rectangle 65"/>
          <p:cNvSpPr>
            <a:spLocks noChangeArrowheads="1"/>
          </p:cNvSpPr>
          <p:nvPr/>
        </p:nvSpPr>
        <p:spPr bwMode="gray">
          <a:xfrm>
            <a:off x="9878101" y="1756906"/>
            <a:ext cx="574677" cy="347662"/>
          </a:xfrm>
          <a:prstGeom prst="rect">
            <a:avLst/>
          </a:prstGeom>
          <a:solidFill>
            <a:schemeClr val="bg1">
              <a:lumMod val="75000"/>
            </a:schemeClr>
          </a:solidFill>
          <a:ln w="28575" algn="ctr">
            <a:noFill/>
            <a:miter lim="800000"/>
            <a:headEnd type="none" w="sm" len="sm"/>
            <a:tailEnd type="none" w="sm" len="sm"/>
          </a:ln>
          <a:extLst/>
        </p:spPr>
        <p:txBody>
          <a:bodyPr lIns="45720" tIns="91440" rIns="45720" bIns="91440" anchor="ctr"/>
          <a:lstStyle/>
          <a:p>
            <a:pPr algn="ctr" eaLnBrk="1" hangingPunct="1">
              <a:defRPr/>
            </a:pPr>
            <a:r>
              <a:rPr lang="en-US" sz="1100" dirty="0"/>
              <a:t>Deploy</a:t>
            </a:r>
          </a:p>
        </p:txBody>
      </p:sp>
      <p:cxnSp>
        <p:nvCxnSpPr>
          <p:cNvPr id="30" name="Elbow Connector 66"/>
          <p:cNvCxnSpPr>
            <a:cxnSpLocks noChangeShapeType="1"/>
          </p:cNvCxnSpPr>
          <p:nvPr/>
        </p:nvCxnSpPr>
        <p:spPr bwMode="auto">
          <a:xfrm rot="5400000">
            <a:off x="10013832" y="2305387"/>
            <a:ext cx="319088" cy="0"/>
          </a:xfrm>
          <a:prstGeom prst="bentConnector3">
            <a:avLst>
              <a:gd name="adj1" fmla="val 50000"/>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6835286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55379" y="2904426"/>
            <a:ext cx="8229600" cy="1143000"/>
          </a:xfrm>
        </p:spPr>
        <p:txBody>
          <a:bodyPr/>
          <a:lstStyle/>
          <a:p>
            <a:pPr marL="0" indent="0">
              <a:buNone/>
            </a:pPr>
            <a:r>
              <a:rPr lang="en-US" sz="4000" dirty="0"/>
              <a:t>Approach – Assessment Phase</a:t>
            </a:r>
          </a:p>
        </p:txBody>
      </p:sp>
    </p:spTree>
    <p:extLst>
      <p:ext uri="{BB962C8B-B14F-4D97-AF65-F5344CB8AC3E}">
        <p14:creationId xmlns:p14="http://schemas.microsoft.com/office/powerpoint/2010/main" val="414407354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15110" y="782621"/>
            <a:ext cx="11216640" cy="757255"/>
          </a:xfrm>
        </p:spPr>
        <p:txBody>
          <a:bodyPr/>
          <a:lstStyle/>
          <a:p>
            <a:pPr marL="0" lvl="1" indent="0">
              <a:buNone/>
            </a:pPr>
            <a:r>
              <a:rPr lang="en-US" sz="2000" dirty="0"/>
              <a:t>Our 6-12 week assessment involves a rapid but integrated assessment of engineering processes, tools, organization and talent related barriers </a:t>
            </a:r>
          </a:p>
        </p:txBody>
      </p:sp>
      <p:sp>
        <p:nvSpPr>
          <p:cNvPr id="3" name="Title 2"/>
          <p:cNvSpPr>
            <a:spLocks noGrp="1"/>
          </p:cNvSpPr>
          <p:nvPr>
            <p:ph type="title"/>
          </p:nvPr>
        </p:nvSpPr>
        <p:spPr/>
        <p:txBody>
          <a:bodyPr/>
          <a:lstStyle/>
          <a:p>
            <a:r>
              <a:rPr lang="en-US" sz="2400" b="1" dirty="0">
                <a:solidFill>
                  <a:srgbClr val="92D050"/>
                </a:solidFill>
              </a:rPr>
              <a:t>Engineering Transformation Strategy Assessment</a:t>
            </a:r>
          </a:p>
        </p:txBody>
      </p:sp>
      <p:sp>
        <p:nvSpPr>
          <p:cNvPr id="8" name="AutoShape 3"/>
          <p:cNvSpPr>
            <a:spLocks noChangeArrowheads="1"/>
          </p:cNvSpPr>
          <p:nvPr/>
        </p:nvSpPr>
        <p:spPr bwMode="auto">
          <a:xfrm>
            <a:off x="1849438" y="1623352"/>
            <a:ext cx="1782762" cy="549275"/>
          </a:xfrm>
          <a:prstGeom prst="chevron">
            <a:avLst>
              <a:gd name="adj" fmla="val 37245"/>
            </a:avLst>
          </a:prstGeom>
          <a:solidFill>
            <a:srgbClr val="002060"/>
          </a:solidFill>
          <a:ln w="6350" algn="ctr">
            <a:noFill/>
            <a:miter lim="800000"/>
            <a:headEnd type="none" w="sm" len="sm"/>
            <a:tailEnd type="none" w="sm" len="sm"/>
          </a:ln>
          <a:effectLst/>
        </p:spPr>
        <p:txBody>
          <a:bodyPr lIns="0" tIns="91440" rIns="0" bIns="91440" anchor="ctr"/>
          <a:lstStyle/>
          <a:p>
            <a:pPr algn="ctr" eaLnBrk="1" hangingPunct="1">
              <a:lnSpc>
                <a:spcPct val="95000"/>
              </a:lnSpc>
              <a:defRPr/>
            </a:pPr>
            <a:r>
              <a:rPr lang="en-GB" sz="1300" b="1" dirty="0">
                <a:solidFill>
                  <a:schemeClr val="bg1"/>
                </a:solidFill>
                <a:cs typeface="Arial" panose="020B0604020202020204" pitchFamily="34" charset="0"/>
              </a:rPr>
              <a:t>Step 1</a:t>
            </a:r>
          </a:p>
          <a:p>
            <a:pPr algn="ctr" eaLnBrk="1" hangingPunct="1">
              <a:lnSpc>
                <a:spcPct val="95000"/>
              </a:lnSpc>
              <a:defRPr/>
            </a:pPr>
            <a:r>
              <a:rPr lang="en-GB" sz="1300" b="1" dirty="0">
                <a:solidFill>
                  <a:schemeClr val="bg1"/>
                </a:solidFill>
                <a:cs typeface="Arial" panose="020B0604020202020204" pitchFamily="34" charset="0"/>
              </a:rPr>
              <a:t>Vision &amp; Objectives</a:t>
            </a:r>
          </a:p>
        </p:txBody>
      </p:sp>
      <p:sp>
        <p:nvSpPr>
          <p:cNvPr id="9" name="AutoShape 3"/>
          <p:cNvSpPr>
            <a:spLocks noChangeArrowheads="1"/>
          </p:cNvSpPr>
          <p:nvPr/>
        </p:nvSpPr>
        <p:spPr bwMode="auto">
          <a:xfrm>
            <a:off x="3519488" y="1623352"/>
            <a:ext cx="2057400" cy="549275"/>
          </a:xfrm>
          <a:prstGeom prst="chevron">
            <a:avLst>
              <a:gd name="adj" fmla="val 37245"/>
            </a:avLst>
          </a:prstGeom>
          <a:solidFill>
            <a:srgbClr val="002060"/>
          </a:solidFill>
          <a:ln w="6350" algn="ctr">
            <a:noFill/>
            <a:miter lim="800000"/>
            <a:headEnd type="none" w="sm" len="sm"/>
            <a:tailEnd type="none" w="sm" len="sm"/>
          </a:ln>
          <a:effectLst/>
        </p:spPr>
        <p:txBody>
          <a:bodyPr lIns="0" tIns="91440" rIns="0" bIns="91440" anchor="ctr"/>
          <a:lstStyle/>
          <a:p>
            <a:pPr algn="ctr" eaLnBrk="1" hangingPunct="1">
              <a:lnSpc>
                <a:spcPct val="95000"/>
              </a:lnSpc>
              <a:defRPr/>
            </a:pPr>
            <a:r>
              <a:rPr lang="en-GB" sz="1300" b="1" dirty="0">
                <a:solidFill>
                  <a:schemeClr val="bg1"/>
                </a:solidFill>
                <a:cs typeface="Arial" panose="020B0604020202020204" pitchFamily="34" charset="0"/>
              </a:rPr>
              <a:t>Step 2</a:t>
            </a:r>
          </a:p>
          <a:p>
            <a:pPr algn="ctr" eaLnBrk="1" hangingPunct="1">
              <a:lnSpc>
                <a:spcPct val="95000"/>
              </a:lnSpc>
              <a:defRPr/>
            </a:pPr>
            <a:r>
              <a:rPr lang="en-GB" sz="1300" b="1" dirty="0">
                <a:solidFill>
                  <a:schemeClr val="bg1"/>
                </a:solidFill>
                <a:cs typeface="Arial" panose="020B0604020202020204" pitchFamily="34" charset="0"/>
              </a:rPr>
              <a:t>Assess Current State</a:t>
            </a:r>
          </a:p>
        </p:txBody>
      </p:sp>
      <p:sp>
        <p:nvSpPr>
          <p:cNvPr id="10" name="AutoShape 3"/>
          <p:cNvSpPr>
            <a:spLocks noChangeArrowheads="1"/>
          </p:cNvSpPr>
          <p:nvPr/>
        </p:nvSpPr>
        <p:spPr bwMode="auto">
          <a:xfrm>
            <a:off x="5468938" y="1623352"/>
            <a:ext cx="2163762" cy="549275"/>
          </a:xfrm>
          <a:prstGeom prst="chevron">
            <a:avLst>
              <a:gd name="adj" fmla="val 37245"/>
            </a:avLst>
          </a:prstGeom>
          <a:solidFill>
            <a:srgbClr val="002060"/>
          </a:solidFill>
          <a:ln w="6350" algn="ctr">
            <a:noFill/>
            <a:miter lim="800000"/>
            <a:headEnd type="none" w="sm" len="sm"/>
            <a:tailEnd type="none" w="sm" len="sm"/>
          </a:ln>
          <a:effectLst/>
        </p:spPr>
        <p:txBody>
          <a:bodyPr lIns="0" tIns="91440" rIns="0" bIns="91440" anchor="ctr"/>
          <a:lstStyle/>
          <a:p>
            <a:pPr algn="ctr" eaLnBrk="1" hangingPunct="1">
              <a:lnSpc>
                <a:spcPct val="95000"/>
              </a:lnSpc>
              <a:defRPr/>
            </a:pPr>
            <a:r>
              <a:rPr lang="en-GB" sz="1300" b="1" dirty="0">
                <a:solidFill>
                  <a:schemeClr val="bg1"/>
                </a:solidFill>
                <a:cs typeface="Arial" panose="020B0604020202020204" pitchFamily="34" charset="0"/>
              </a:rPr>
              <a:t>Step 3</a:t>
            </a:r>
          </a:p>
          <a:p>
            <a:pPr algn="ctr" eaLnBrk="1" hangingPunct="1">
              <a:lnSpc>
                <a:spcPct val="95000"/>
              </a:lnSpc>
              <a:defRPr/>
            </a:pPr>
            <a:r>
              <a:rPr lang="en-GB" sz="1300" b="1" dirty="0">
                <a:solidFill>
                  <a:schemeClr val="bg1"/>
                </a:solidFill>
                <a:cs typeface="Arial" panose="020B0604020202020204" pitchFamily="34" charset="0"/>
              </a:rPr>
              <a:t>Define Future State</a:t>
            </a:r>
          </a:p>
        </p:txBody>
      </p:sp>
      <p:sp>
        <p:nvSpPr>
          <p:cNvPr id="11" name="AutoShape 3"/>
          <p:cNvSpPr>
            <a:spLocks noChangeArrowheads="1"/>
          </p:cNvSpPr>
          <p:nvPr/>
        </p:nvSpPr>
        <p:spPr bwMode="auto">
          <a:xfrm>
            <a:off x="7532689" y="1623352"/>
            <a:ext cx="2378075" cy="549275"/>
          </a:xfrm>
          <a:prstGeom prst="chevron">
            <a:avLst>
              <a:gd name="adj" fmla="val 37245"/>
            </a:avLst>
          </a:prstGeom>
          <a:solidFill>
            <a:srgbClr val="002060"/>
          </a:solidFill>
          <a:ln w="6350" algn="ctr">
            <a:noFill/>
            <a:miter lim="800000"/>
            <a:headEnd type="none" w="sm" len="sm"/>
            <a:tailEnd type="none" w="sm" len="sm"/>
          </a:ln>
          <a:effectLst/>
        </p:spPr>
        <p:txBody>
          <a:bodyPr lIns="0" tIns="91440" rIns="0" bIns="91440" anchor="ctr"/>
          <a:lstStyle/>
          <a:p>
            <a:pPr algn="ctr" eaLnBrk="1" hangingPunct="1">
              <a:lnSpc>
                <a:spcPct val="95000"/>
              </a:lnSpc>
              <a:defRPr/>
            </a:pPr>
            <a:r>
              <a:rPr lang="en-GB" sz="1300" b="1" dirty="0">
                <a:solidFill>
                  <a:schemeClr val="bg1"/>
                </a:solidFill>
                <a:cs typeface="Arial" panose="020B0604020202020204" pitchFamily="34" charset="0"/>
              </a:rPr>
              <a:t>Step 4</a:t>
            </a:r>
          </a:p>
          <a:p>
            <a:pPr algn="ctr" eaLnBrk="1" hangingPunct="1">
              <a:lnSpc>
                <a:spcPct val="95000"/>
              </a:lnSpc>
              <a:defRPr/>
            </a:pPr>
            <a:r>
              <a:rPr lang="en-GB" sz="1300" b="1" dirty="0">
                <a:solidFill>
                  <a:schemeClr val="bg1"/>
                </a:solidFill>
                <a:cs typeface="Arial" panose="020B0604020202020204" pitchFamily="34" charset="0"/>
              </a:rPr>
              <a:t>Build Implementation Roadmap and Business Case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649" y="2427668"/>
            <a:ext cx="9578882" cy="3668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88608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15109" y="782621"/>
            <a:ext cx="11216640" cy="757255"/>
          </a:xfrm>
        </p:spPr>
        <p:txBody>
          <a:bodyPr/>
          <a:lstStyle/>
          <a:p>
            <a:pPr marL="0" lvl="1" indent="0">
              <a:buNone/>
            </a:pPr>
            <a:r>
              <a:rPr lang="en-US" sz="2000" dirty="0"/>
              <a:t>Developing a business case requires a clear understanding of the overall </a:t>
            </a:r>
            <a:r>
              <a:rPr lang="en-US" sz="2000" dirty="0" smtClean="0"/>
              <a:t>vision</a:t>
            </a:r>
            <a:r>
              <a:rPr lang="en-US" sz="2000" dirty="0"/>
              <a:t>, objectives and goals.  </a:t>
            </a:r>
            <a:r>
              <a:rPr lang="en-US" sz="2000" dirty="0" smtClean="0"/>
              <a:t>A Detailed </a:t>
            </a:r>
            <a:r>
              <a:rPr lang="en-US" sz="2000" dirty="0"/>
              <a:t>vision and objectives form the foundation to guide the development of the roadmap and supporting business case</a:t>
            </a:r>
          </a:p>
        </p:txBody>
      </p:sp>
      <p:sp>
        <p:nvSpPr>
          <p:cNvPr id="3" name="Title 2"/>
          <p:cNvSpPr>
            <a:spLocks noGrp="1"/>
          </p:cNvSpPr>
          <p:nvPr>
            <p:ph type="title"/>
          </p:nvPr>
        </p:nvSpPr>
        <p:spPr/>
        <p:txBody>
          <a:bodyPr/>
          <a:lstStyle/>
          <a:p>
            <a:r>
              <a:rPr lang="en-US" sz="2400" b="1" dirty="0">
                <a:solidFill>
                  <a:srgbClr val="92D050"/>
                </a:solidFill>
              </a:rPr>
              <a:t>Step 1: Future Vision &amp; Objectives</a:t>
            </a:r>
          </a:p>
        </p:txBody>
      </p:sp>
      <p:sp>
        <p:nvSpPr>
          <p:cNvPr id="4" name="Cross 3"/>
          <p:cNvSpPr>
            <a:spLocks noChangeAspect="1"/>
          </p:cNvSpPr>
          <p:nvPr/>
        </p:nvSpPr>
        <p:spPr bwMode="gray">
          <a:xfrm>
            <a:off x="3147787" y="3204480"/>
            <a:ext cx="358775" cy="320675"/>
          </a:xfrm>
          <a:prstGeom prst="plus">
            <a:avLst>
              <a:gd name="adj" fmla="val 38514"/>
            </a:avLst>
          </a:prstGeom>
          <a:solidFill>
            <a:srgbClr val="92D050"/>
          </a:solidFill>
          <a:ln w="9525">
            <a:noFill/>
            <a:miter lim="800000"/>
            <a:headEnd/>
            <a:tailEnd/>
          </a:ln>
          <a:effectLst/>
        </p:spPr>
        <p:txBody>
          <a:bodyPr wrap="none" lIns="822960" anchor="ctr"/>
          <a:lstStyle/>
          <a:p>
            <a:pPr algn="ctr" defTabSz="911910">
              <a:lnSpc>
                <a:spcPct val="95000"/>
              </a:lnSpc>
              <a:tabLst>
                <a:tab pos="171450" algn="l"/>
              </a:tabLst>
              <a:defRPr/>
            </a:pPr>
            <a:endParaRPr lang="en-US" altLang="ja-JP" sz="900" dirty="0">
              <a:solidFill>
                <a:srgbClr val="000000"/>
              </a:solidFill>
              <a:latin typeface="Arial" panose="020B0604020202020204" pitchFamily="34" charset="0"/>
              <a:ea typeface="ＭＳ Ｐゴシック" pitchFamily="50" charset="-128"/>
              <a:cs typeface="Arial" panose="020B0604020202020204" pitchFamily="34" charset="0"/>
            </a:endParaRPr>
          </a:p>
        </p:txBody>
      </p:sp>
      <p:sp>
        <p:nvSpPr>
          <p:cNvPr id="5" name="SHP_217"/>
          <p:cNvSpPr txBox="1">
            <a:spLocks noChangeArrowheads="1"/>
          </p:cNvSpPr>
          <p:nvPr/>
        </p:nvSpPr>
        <p:spPr bwMode="auto">
          <a:xfrm>
            <a:off x="1049028" y="3930651"/>
            <a:ext cx="4800910" cy="2416046"/>
          </a:xfrm>
          <a:prstGeom prst="rect">
            <a:avLst/>
          </a:prstGeom>
          <a:noFill/>
          <a:ln w="9525" algn="ctr">
            <a:noFill/>
            <a:miter lim="800000"/>
            <a:headEnd/>
            <a:tailEnd/>
          </a:ln>
        </p:spPr>
        <p:txBody>
          <a:bodyPr wrap="square" lIns="0" tIns="0" rIns="0" bIns="0">
            <a:spAutoFit/>
          </a:bodyPr>
          <a:lstStyle/>
          <a:p>
            <a:pPr marL="58738" lvl="1" defTabSz="911910">
              <a:spcBef>
                <a:spcPts val="600"/>
              </a:spcBef>
              <a:buClr>
                <a:srgbClr val="000000"/>
              </a:buClr>
              <a:defRPr/>
            </a:pPr>
            <a:r>
              <a:rPr lang="en-US" sz="1200" dirty="0">
                <a:solidFill>
                  <a:srgbClr val="000000"/>
                </a:solidFill>
                <a:latin typeface="Arial" panose="020B0604020202020204" pitchFamily="34" charset="0"/>
                <a:cs typeface="Arial" panose="020B0604020202020204" pitchFamily="34" charset="0"/>
              </a:rPr>
              <a:t>The Lean Engineering Assessment project shall achieve the following goals :</a:t>
            </a:r>
          </a:p>
          <a:p>
            <a:pPr marL="344488" lvl="1" indent="-166688" defTabSz="911910">
              <a:spcBef>
                <a:spcPts val="600"/>
              </a:spcBef>
              <a:buClr>
                <a:srgbClr val="000000"/>
              </a:buClr>
              <a:buFont typeface="Arial" pitchFamily="34" charset="0"/>
              <a:buChar char="•"/>
              <a:defRPr/>
            </a:pPr>
            <a:r>
              <a:rPr lang="en-US" sz="1200" dirty="0">
                <a:solidFill>
                  <a:srgbClr val="000000"/>
                </a:solidFill>
                <a:latin typeface="Arial" panose="020B0604020202020204" pitchFamily="34" charset="0"/>
                <a:cs typeface="Arial" panose="020B0604020202020204" pitchFamily="34" charset="0"/>
              </a:rPr>
              <a:t>Significantly improve the effectiveness and efficiency of engineering capabilities</a:t>
            </a:r>
          </a:p>
          <a:p>
            <a:pPr marL="344488" lvl="1" indent="-166688" defTabSz="911910">
              <a:spcBef>
                <a:spcPts val="600"/>
              </a:spcBef>
              <a:buClr>
                <a:srgbClr val="000000"/>
              </a:buClr>
              <a:buFont typeface="Arial" pitchFamily="34" charset="0"/>
              <a:buChar char="•"/>
              <a:defRPr/>
            </a:pPr>
            <a:r>
              <a:rPr lang="en-US" sz="1200" dirty="0">
                <a:solidFill>
                  <a:srgbClr val="000000"/>
                </a:solidFill>
                <a:latin typeface="Arial" panose="020B0604020202020204" pitchFamily="34" charset="0"/>
                <a:cs typeface="Arial" panose="020B0604020202020204" pitchFamily="34" charset="0"/>
              </a:rPr>
              <a:t>Strengthen global delivery by integrating the core processes and organization that is cost effective and caters to dynamics of footprint and budget</a:t>
            </a:r>
          </a:p>
          <a:p>
            <a:pPr marL="344488" lvl="1" indent="-166688" defTabSz="911910">
              <a:spcBef>
                <a:spcPts val="600"/>
              </a:spcBef>
              <a:buClr>
                <a:srgbClr val="000000"/>
              </a:buClr>
              <a:buFont typeface="Arial" pitchFamily="34" charset="0"/>
              <a:buChar char="•"/>
              <a:defRPr/>
            </a:pPr>
            <a:r>
              <a:rPr lang="en-US" sz="1200" dirty="0">
                <a:solidFill>
                  <a:srgbClr val="000000"/>
                </a:solidFill>
                <a:latin typeface="Arial" panose="020B0604020202020204" pitchFamily="34" charset="0"/>
                <a:cs typeface="Arial" panose="020B0604020202020204" pitchFamily="34" charset="0"/>
              </a:rPr>
              <a:t>Accelerate development of skills and hiring plans based on identified core competencies</a:t>
            </a:r>
          </a:p>
          <a:p>
            <a:pPr marL="344488" lvl="1" indent="-166688" defTabSz="911910">
              <a:spcBef>
                <a:spcPts val="600"/>
              </a:spcBef>
              <a:buClr>
                <a:srgbClr val="000000"/>
              </a:buClr>
              <a:buFont typeface="Arial" pitchFamily="34" charset="0"/>
              <a:buChar char="•"/>
              <a:defRPr/>
            </a:pPr>
            <a:r>
              <a:rPr lang="en-US" sz="1200" dirty="0">
                <a:solidFill>
                  <a:srgbClr val="000000"/>
                </a:solidFill>
                <a:latin typeface="Arial" panose="020B0604020202020204" pitchFamily="34" charset="0"/>
                <a:cs typeface="Arial" panose="020B0604020202020204" pitchFamily="34" charset="0"/>
              </a:rPr>
              <a:t>Provide the right information, at the right time, for the right people</a:t>
            </a:r>
          </a:p>
          <a:p>
            <a:pPr marL="344488" lvl="1" indent="-166688" defTabSz="911910">
              <a:spcBef>
                <a:spcPts val="600"/>
              </a:spcBef>
              <a:buClr>
                <a:srgbClr val="000000"/>
              </a:buClr>
              <a:buFont typeface="Arial" pitchFamily="34" charset="0"/>
              <a:buChar char="•"/>
              <a:defRPr/>
            </a:pPr>
            <a:r>
              <a:rPr lang="en-US" sz="1200" dirty="0">
                <a:solidFill>
                  <a:srgbClr val="000000"/>
                </a:solidFill>
                <a:latin typeface="Arial" panose="020B0604020202020204" pitchFamily="34" charset="0"/>
                <a:cs typeface="Arial" panose="020B0604020202020204" pitchFamily="34" charset="0"/>
              </a:rPr>
              <a:t>Integrate the extended enterprise’s information resources</a:t>
            </a:r>
          </a:p>
        </p:txBody>
      </p:sp>
      <p:grpSp>
        <p:nvGrpSpPr>
          <p:cNvPr id="6" name="Group 5"/>
          <p:cNvGrpSpPr>
            <a:grpSpLocks/>
          </p:cNvGrpSpPr>
          <p:nvPr/>
        </p:nvGrpSpPr>
        <p:grpSpPr bwMode="auto">
          <a:xfrm>
            <a:off x="1915886" y="1917016"/>
            <a:ext cx="2820988" cy="176213"/>
            <a:chOff x="247" y="764"/>
            <a:chExt cx="1641" cy="111"/>
          </a:xfrm>
        </p:grpSpPr>
        <p:sp>
          <p:nvSpPr>
            <p:cNvPr id="7" name="Line 6"/>
            <p:cNvSpPr>
              <a:spLocks noChangeShapeType="1"/>
            </p:cNvSpPr>
            <p:nvPr/>
          </p:nvSpPr>
          <p:spPr bwMode="gray">
            <a:xfrm>
              <a:off x="247" y="787"/>
              <a:ext cx="1641" cy="0"/>
            </a:xfrm>
            <a:prstGeom prst="line">
              <a:avLst/>
            </a:prstGeom>
            <a:noFill/>
            <a:ln w="12700" cap="rnd">
              <a:solidFill>
                <a:srgbClr val="002060"/>
              </a:solidFill>
              <a:round/>
              <a:headEnd/>
              <a:tailEnd/>
            </a:ln>
            <a:extLst>
              <a:ext uri="{909E8E84-426E-40DD-AFC4-6F175D3DCCD1}">
                <a14:hiddenFill xmlns:a14="http://schemas.microsoft.com/office/drawing/2010/main">
                  <a:noFill/>
                </a14:hiddenFill>
              </a:ext>
            </a:extLst>
          </p:spPr>
          <p:txBody>
            <a:bodyPr wrap="none" anchor="ctr" anchorCtr="1"/>
            <a:lstStyle/>
            <a:p>
              <a:endParaRPr lang="en-US" sz="240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gray">
            <a:xfrm>
              <a:off x="456" y="764"/>
              <a:ext cx="1223" cy="111"/>
            </a:xfrm>
            <a:prstGeom prst="rect">
              <a:avLst/>
            </a:prstGeom>
            <a:solidFill>
              <a:schemeClr val="bg1"/>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ctr" anchorCtr="1">
              <a:spAutoFit/>
            </a:bodyPr>
            <a:lstStyle>
              <a:lvl1pPr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95000"/>
                </a:lnSpc>
                <a:spcBef>
                  <a:spcPct val="0"/>
                </a:spcBef>
                <a:buClrTx/>
                <a:buSzTx/>
                <a:buFontTx/>
                <a:buNone/>
              </a:pPr>
              <a:r>
                <a:rPr lang="en-GB" altLang="en-US" sz="1200" b="1" dirty="0">
                  <a:solidFill>
                    <a:srgbClr val="000000"/>
                  </a:solidFill>
                  <a:cs typeface="Arial" panose="020B0604020202020204" pitchFamily="34" charset="0"/>
                </a:rPr>
                <a:t>Future Vision &amp; Objectives</a:t>
              </a:r>
            </a:p>
          </p:txBody>
        </p:sp>
      </p:grpSp>
      <p:grpSp>
        <p:nvGrpSpPr>
          <p:cNvPr id="9" name="Group 5"/>
          <p:cNvGrpSpPr>
            <a:grpSpLocks/>
          </p:cNvGrpSpPr>
          <p:nvPr/>
        </p:nvGrpSpPr>
        <p:grpSpPr bwMode="auto">
          <a:xfrm>
            <a:off x="1831749" y="3697287"/>
            <a:ext cx="2990850" cy="176213"/>
            <a:chOff x="148" y="719"/>
            <a:chExt cx="1740" cy="111"/>
          </a:xfrm>
        </p:grpSpPr>
        <p:sp>
          <p:nvSpPr>
            <p:cNvPr id="10" name="Line 6"/>
            <p:cNvSpPr>
              <a:spLocks noChangeShapeType="1"/>
            </p:cNvSpPr>
            <p:nvPr/>
          </p:nvSpPr>
          <p:spPr bwMode="gray">
            <a:xfrm>
              <a:off x="148" y="787"/>
              <a:ext cx="1740" cy="0"/>
            </a:xfrm>
            <a:prstGeom prst="line">
              <a:avLst/>
            </a:prstGeom>
            <a:noFill/>
            <a:ln w="12700" cap="rnd">
              <a:solidFill>
                <a:srgbClr val="002060"/>
              </a:solidFill>
              <a:round/>
              <a:headEnd/>
              <a:tailEnd/>
            </a:ln>
            <a:extLst>
              <a:ext uri="{909E8E84-426E-40DD-AFC4-6F175D3DCCD1}">
                <a14:hiddenFill xmlns:a14="http://schemas.microsoft.com/office/drawing/2010/main">
                  <a:noFill/>
                </a14:hiddenFill>
              </a:ext>
            </a:extLst>
          </p:spPr>
          <p:txBody>
            <a:bodyPr wrap="none" anchor="ctr" anchorCtr="1"/>
            <a:lstStyle/>
            <a:p>
              <a:endParaRPr lang="en-US" sz="2000">
                <a:latin typeface="Arial" panose="020B0604020202020204" pitchFamily="34" charset="0"/>
                <a:cs typeface="Arial" panose="020B0604020202020204" pitchFamily="34" charset="0"/>
              </a:endParaRPr>
            </a:p>
          </p:txBody>
        </p:sp>
        <p:sp>
          <p:nvSpPr>
            <p:cNvPr id="11" name="Rectangle 7"/>
            <p:cNvSpPr>
              <a:spLocks noChangeArrowheads="1"/>
            </p:cNvSpPr>
            <p:nvPr/>
          </p:nvSpPr>
          <p:spPr bwMode="gray">
            <a:xfrm>
              <a:off x="376" y="719"/>
              <a:ext cx="1294" cy="111"/>
            </a:xfrm>
            <a:prstGeom prst="rect">
              <a:avLst/>
            </a:prstGeom>
            <a:solidFill>
              <a:schemeClr val="bg1"/>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ctr" anchorCtr="1">
              <a:spAutoFit/>
            </a:bodyPr>
            <a:lstStyle>
              <a:lvl1pPr defTabSz="911225">
                <a:lnSpc>
                  <a:spcPct val="106000"/>
                </a:lnSpc>
                <a:spcBef>
                  <a:spcPct val="80000"/>
                </a:spcBef>
                <a:buClr>
                  <a:schemeClr val="tx1"/>
                </a:buClr>
                <a:buSzPct val="80000"/>
                <a:buFont typeface="Wingdings" pitchFamily="2" charset="2"/>
                <a:buChar char="•"/>
                <a:defRPr sz="1100">
                  <a:solidFill>
                    <a:schemeClr val="tx1"/>
                  </a:solidFill>
                  <a:latin typeface="Arial" pitchFamily="34" charset="0"/>
                </a:defRPr>
              </a:lvl1pPr>
              <a:lvl2pPr marL="742950" indent="-285750" defTabSz="911225">
                <a:lnSpc>
                  <a:spcPct val="106000"/>
                </a:lnSpc>
                <a:spcBef>
                  <a:spcPct val="80000"/>
                </a:spcBef>
                <a:buClr>
                  <a:schemeClr val="tx1"/>
                </a:buClr>
                <a:buFont typeface="Wingdings 2" pitchFamily="18" charset="2"/>
                <a:buChar char="¡"/>
                <a:defRPr sz="1100">
                  <a:solidFill>
                    <a:schemeClr val="tx1"/>
                  </a:solidFill>
                  <a:latin typeface="Arial" pitchFamily="34" charset="0"/>
                </a:defRPr>
              </a:lvl2pPr>
              <a:lvl3pPr marL="1143000" indent="-228600" defTabSz="911225">
                <a:lnSpc>
                  <a:spcPct val="106000"/>
                </a:lnSpc>
                <a:spcBef>
                  <a:spcPct val="40000"/>
                </a:spcBef>
                <a:buClr>
                  <a:schemeClr val="tx1"/>
                </a:buClr>
                <a:buFont typeface="Arial" pitchFamily="34" charset="0"/>
                <a:buChar char="–"/>
                <a:defRPr sz="1000">
                  <a:solidFill>
                    <a:schemeClr val="tx1"/>
                  </a:solidFill>
                  <a:latin typeface="Arial" pitchFamily="34" charset="0"/>
                </a:defRPr>
              </a:lvl3pPr>
              <a:lvl4pPr marL="1600200" indent="-228600" defTabSz="911225">
                <a:lnSpc>
                  <a:spcPct val="106000"/>
                </a:lnSpc>
                <a:spcBef>
                  <a:spcPct val="20000"/>
                </a:spcBef>
                <a:buClr>
                  <a:schemeClr val="tx1"/>
                </a:buClr>
                <a:buChar char="•"/>
                <a:defRPr sz="1000">
                  <a:solidFill>
                    <a:schemeClr val="tx1"/>
                  </a:solidFill>
                  <a:latin typeface="Arial" pitchFamily="34" charset="0"/>
                </a:defRPr>
              </a:lvl4pPr>
              <a:lvl5pPr marL="2057400" indent="-228600" defTabSz="911225">
                <a:spcBef>
                  <a:spcPct val="20000"/>
                </a:spcBef>
                <a:buClr>
                  <a:schemeClr val="tx1"/>
                </a:buClr>
                <a:buChar char="–"/>
                <a:defRPr sz="1200">
                  <a:solidFill>
                    <a:schemeClr val="tx1"/>
                  </a:solidFill>
                  <a:latin typeface="Arial" pitchFamily="34" charset="0"/>
                </a:defRPr>
              </a:lvl5pPr>
              <a:lvl6pPr marL="25146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6pPr>
              <a:lvl7pPr marL="29718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7pPr>
              <a:lvl8pPr marL="34290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8pPr>
              <a:lvl9pPr marL="3886200" indent="-228600" defTabSz="911225" eaLnBrk="0" fontAlgn="base" hangingPunct="0">
                <a:spcBef>
                  <a:spcPct val="20000"/>
                </a:spcBef>
                <a:spcAft>
                  <a:spcPct val="0"/>
                </a:spcAft>
                <a:buClr>
                  <a:schemeClr val="tx1"/>
                </a:buClr>
                <a:buChar char="–"/>
                <a:defRPr sz="1200">
                  <a:solidFill>
                    <a:schemeClr val="tx1"/>
                  </a:solidFill>
                  <a:latin typeface="Arial" pitchFamily="34" charset="0"/>
                </a:defRPr>
              </a:lvl9pPr>
            </a:lstStyle>
            <a:p>
              <a:pPr algn="ctr" eaLnBrk="1" hangingPunct="1">
                <a:lnSpc>
                  <a:spcPct val="95000"/>
                </a:lnSpc>
                <a:spcBef>
                  <a:spcPct val="0"/>
                </a:spcBef>
                <a:buClrTx/>
                <a:buSzTx/>
                <a:buFontTx/>
                <a:buNone/>
              </a:pPr>
              <a:r>
                <a:rPr lang="en-GB" altLang="en-US" sz="1200" b="1" dirty="0">
                  <a:solidFill>
                    <a:srgbClr val="000000"/>
                  </a:solidFill>
                  <a:cs typeface="Arial" panose="020B0604020202020204" pitchFamily="34" charset="0"/>
                </a:rPr>
                <a:t>Lean </a:t>
              </a:r>
              <a:r>
                <a:rPr lang="en-GB" altLang="en-US" sz="1200" b="1" dirty="0" err="1">
                  <a:solidFill>
                    <a:srgbClr val="000000"/>
                  </a:solidFill>
                  <a:cs typeface="Arial" panose="020B0604020202020204" pitchFamily="34" charset="0"/>
                </a:rPr>
                <a:t>Eng</a:t>
              </a:r>
              <a:r>
                <a:rPr lang="en-GB" altLang="en-US" sz="1200" b="1" dirty="0">
                  <a:solidFill>
                    <a:srgbClr val="000000"/>
                  </a:solidFill>
                  <a:cs typeface="Arial" panose="020B0604020202020204" pitchFamily="34" charset="0"/>
                </a:rPr>
                <a:t> Project Objectives</a:t>
              </a:r>
            </a:p>
          </p:txBody>
        </p:sp>
      </p:gr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309" y="1873251"/>
            <a:ext cx="2586718" cy="201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Isosceles Triangle 12"/>
          <p:cNvSpPr/>
          <p:nvPr/>
        </p:nvSpPr>
        <p:spPr bwMode="gray">
          <a:xfrm rot="5400000">
            <a:off x="4498620" y="3513493"/>
            <a:ext cx="3686403" cy="288443"/>
          </a:xfrm>
          <a:prstGeom prst="triangle">
            <a:avLst/>
          </a:prstGeom>
          <a:solidFill>
            <a:srgbClr val="002060"/>
          </a:solidFill>
          <a:ln w="12700" cap="rnd" algn="ctr">
            <a:noFill/>
            <a:miter lim="800000"/>
            <a:headEnd/>
            <a:tailEnd/>
          </a:ln>
        </p:spPr>
        <p:txBody>
          <a:bodyPr lIns="182880" anchor="ctr" anchorCtr="1"/>
          <a:lstStyle/>
          <a:p>
            <a:pPr algn="ctr">
              <a:lnSpc>
                <a:spcPct val="106000"/>
              </a:lnSpc>
              <a:defRPr/>
            </a:pPr>
            <a:endParaRPr lang="en-US" sz="1200" b="1">
              <a:solidFill>
                <a:srgbClr val="FFFFFF"/>
              </a:solidFill>
              <a:latin typeface="Arial" panose="020B0604020202020204" pitchFamily="34" charset="0"/>
              <a:cs typeface="Arial" panose="020B0604020202020204" pitchFamily="34" charset="0"/>
            </a:endParaRPr>
          </a:p>
        </p:txBody>
      </p:sp>
      <p:sp>
        <p:nvSpPr>
          <p:cNvPr id="14" name="Text Box 4"/>
          <p:cNvSpPr txBox="1">
            <a:spLocks noChangeArrowheads="1"/>
          </p:cNvSpPr>
          <p:nvPr/>
        </p:nvSpPr>
        <p:spPr bwMode="auto">
          <a:xfrm>
            <a:off x="7358063" y="1539875"/>
            <a:ext cx="3063194" cy="276999"/>
          </a:xfrm>
          <a:prstGeom prst="rect">
            <a:avLst/>
          </a:prstGeom>
          <a:noFill/>
          <a:ln w="9525">
            <a:noFill/>
            <a:miter lim="800000"/>
            <a:headEnd/>
            <a:tailEnd/>
          </a:ln>
        </p:spPr>
        <p:txBody>
          <a:bodyPr wrap="square">
            <a:spAutoFit/>
          </a:bodyPr>
          <a:lstStyle/>
          <a:p>
            <a:pPr algn="ctr" eaLnBrk="1" hangingPunct="1">
              <a:defRPr/>
            </a:pPr>
            <a:r>
              <a:rPr lang="en-US" sz="1200" b="1" dirty="0">
                <a:solidFill>
                  <a:srgbClr val="000000"/>
                </a:solidFill>
                <a:latin typeface="Arial" pitchFamily="34" charset="0"/>
                <a:cs typeface="Arial" panose="020B0604020202020204" pitchFamily="34" charset="0"/>
              </a:rPr>
              <a:t>Future state vision &amp; objectives</a:t>
            </a:r>
          </a:p>
        </p:txBody>
      </p:sp>
      <p:graphicFrame>
        <p:nvGraphicFramePr>
          <p:cNvPr id="15" name="Table 14"/>
          <p:cNvGraphicFramePr>
            <a:graphicFrameLocks noGrp="1"/>
          </p:cNvGraphicFramePr>
          <p:nvPr>
            <p:extLst>
              <p:ext uri="{D42A27DB-BD31-4B8C-83A1-F6EECF244321}">
                <p14:modId xmlns:p14="http://schemas.microsoft.com/office/powerpoint/2010/main" val="1477174899"/>
              </p:ext>
            </p:extLst>
          </p:nvPr>
        </p:nvGraphicFramePr>
        <p:xfrm>
          <a:off x="7017430" y="4064000"/>
          <a:ext cx="4695598" cy="2212551"/>
        </p:xfrm>
        <a:graphic>
          <a:graphicData uri="http://schemas.openxmlformats.org/drawingml/2006/table">
            <a:tbl>
              <a:tblPr/>
              <a:tblGrid>
                <a:gridCol w="4695598"/>
              </a:tblGrid>
              <a:tr h="323251">
                <a:tc>
                  <a:txBody>
                    <a:bodyPr/>
                    <a:lstStyle/>
                    <a:p>
                      <a:pPr algn="ctr" fontAlgn="b"/>
                      <a:r>
                        <a:rPr lang="en-US" sz="1200" b="1" i="0" u="none" strike="noStrike" dirty="0" smtClean="0">
                          <a:solidFill>
                            <a:srgbClr val="FFFFFF"/>
                          </a:solidFill>
                          <a:latin typeface="Arial" panose="020B0604020202020204" pitchFamily="34" charset="0"/>
                          <a:cs typeface="Arial" panose="020B0604020202020204" pitchFamily="34" charset="0"/>
                        </a:rPr>
                        <a:t>Activities associated with this phase</a:t>
                      </a:r>
                      <a:endParaRPr lang="en-US" sz="1200" b="1" i="0" u="none" strike="noStrike" dirty="0">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7128">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Review the future </a:t>
                      </a:r>
                      <a:r>
                        <a:rPr lang="en-US" sz="1200" kern="0" dirty="0" smtClean="0">
                          <a:solidFill>
                            <a:srgbClr val="000000"/>
                          </a:solidFill>
                          <a:latin typeface="Arial" panose="020B0604020202020204" pitchFamily="34" charset="0"/>
                          <a:ea typeface="+mn-ea"/>
                          <a:cs typeface="Arial" panose="020B0604020202020204" pitchFamily="34" charset="0"/>
                        </a:rPr>
                        <a:t>vision, goals and objectives</a:t>
                      </a:r>
                    </a:p>
                  </a:txBody>
                  <a:tcPr marL="91452"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5705">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Review</a:t>
                      </a:r>
                      <a:r>
                        <a:rPr kumimoji="0" lang="en-US" sz="1200" b="0" i="0" u="none" strike="noStrike" kern="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project objectives and goals</a:t>
                      </a:r>
                    </a:p>
                  </a:txBody>
                  <a:tcPr marL="91452"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5705">
                <a:tc>
                  <a:txBody>
                    <a:bodyPr/>
                    <a:lstStyle/>
                    <a:p>
                      <a:pPr marL="1588" marR="0" lvl="1" indent="0" algn="l" defTabSz="914400" rtl="0" eaLnBrk="1" fontAlgn="base" latinLnBrk="0" hangingPunct="1">
                        <a:spcBef>
                          <a:spcPts val="600"/>
                        </a:spcBef>
                        <a:spcAft>
                          <a:spcPct val="0"/>
                        </a:spcAft>
                        <a:buClr>
                          <a:srgbClr val="000000"/>
                        </a:buClr>
                        <a:buSzTx/>
                        <a:buFont typeface="Arial"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Identify the projects,</a:t>
                      </a:r>
                      <a:r>
                        <a:rPr kumimoji="0" lang="en-US" sz="1200" b="0" i="0" u="none" strike="noStrike" kern="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processes and data for the assessment</a:t>
                      </a:r>
                      <a:endParaRPr kumimoji="0" lang="en-US" sz="12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txBody>
                  <a:tcPr marL="91452"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5705">
                <a:tc>
                  <a:txBody>
                    <a:bodyPr/>
                    <a:lstStyle/>
                    <a:p>
                      <a:pPr marL="1588" marR="0" lvl="1" indent="0" algn="l" defTabSz="914400" rtl="0" eaLnBrk="1" fontAlgn="base" latinLnBrk="0" hangingPunct="1">
                        <a:lnSpc>
                          <a:spcPct val="100000"/>
                        </a:lnSpc>
                        <a:spcBef>
                          <a:spcPts val="600"/>
                        </a:spcBef>
                        <a:spcAft>
                          <a:spcPct val="0"/>
                        </a:spcAft>
                        <a:buClr>
                          <a:srgbClr val="000000"/>
                        </a:buClr>
                        <a:buSzTx/>
                        <a:buFont typeface="Arial" pitchFamily="34" charset="0"/>
                        <a:buNone/>
                        <a:tabLst/>
                        <a:defRPr/>
                      </a:pPr>
                      <a:r>
                        <a:rPr kumimoji="0" lang="en-US" sz="1200" i="0" u="none" strike="noStrike" kern="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On-board</a:t>
                      </a:r>
                      <a:r>
                        <a:rPr kumimoji="0" lang="en-US" sz="1200" i="0" u="none" strike="noStrike" kern="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200" b="0" i="0" u="none" strike="noStrike" kern="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resources to participate in the assessment</a:t>
                      </a:r>
                      <a:endParaRPr kumimoji="0" lang="en-US" sz="12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txBody>
                  <a:tcPr marL="91452"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3592">
                <a:tc>
                  <a:txBody>
                    <a:bodyPr/>
                    <a:lstStyle/>
                    <a:p>
                      <a:pPr algn="ctr" fontAlgn="b"/>
                      <a:r>
                        <a:rPr lang="en-US" sz="1200" b="1" i="0" u="none" strike="noStrike" dirty="0" smtClean="0">
                          <a:solidFill>
                            <a:schemeClr val="bg1"/>
                          </a:solidFill>
                          <a:latin typeface="Arial" panose="020B0604020202020204" pitchFamily="34" charset="0"/>
                          <a:cs typeface="Arial" panose="020B0604020202020204" pitchFamily="34" charset="0"/>
                        </a:rPr>
                        <a:t>Deliverables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235705">
                <a:tc>
                  <a:txBody>
                    <a:bodyPr/>
                    <a:lstStyle/>
                    <a:p>
                      <a:pPr marL="0" marR="0" lvl="0" indent="0" algn="l" defTabSz="914400" rtl="0" eaLnBrk="0" fontAlgn="base" latinLnBrk="0" hangingPunct="0">
                        <a:lnSpc>
                          <a:spcPct val="100000"/>
                        </a:lnSpc>
                        <a:spcBef>
                          <a:spcPts val="0"/>
                        </a:spcBef>
                        <a:spcAft>
                          <a:spcPts val="600"/>
                        </a:spcAft>
                        <a:buClr>
                          <a:schemeClr val="tx1"/>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Deloitte’s perspective of the future vision and objectives</a:t>
                      </a:r>
                      <a:endParaRPr kumimoji="0" lang="en-US"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52"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9237">
                <a:tc>
                  <a:txBody>
                    <a:bodyPr/>
                    <a:lstStyle/>
                    <a:p>
                      <a:pPr marL="0" marR="0" lvl="0" indent="0" algn="l" defTabSz="914400" rtl="0" eaLnBrk="0" fontAlgn="base" latinLnBrk="0" hangingPunct="0">
                        <a:lnSpc>
                          <a:spcPct val="100000"/>
                        </a:lnSpc>
                        <a:spcBef>
                          <a:spcPts val="0"/>
                        </a:spcBef>
                        <a:spcAft>
                          <a:spcPts val="600"/>
                        </a:spcAft>
                        <a:buClr>
                          <a:schemeClr val="tx1"/>
                        </a:buClr>
                        <a:buSzPct val="80000"/>
                        <a:buFont typeface="Wingdings" pitchFamily="2" charset="2"/>
                        <a:buNone/>
                        <a:tabLst/>
                      </a:pPr>
                      <a:r>
                        <a:rPr kumimoji="0" lang="en-US"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Select appropriate recent projects for value stream and capability analyses</a:t>
                      </a:r>
                      <a:endParaRPr kumimoji="0" lang="en-US"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52"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6" name="SHP_217"/>
          <p:cNvSpPr txBox="1">
            <a:spLocks noChangeArrowheads="1"/>
          </p:cNvSpPr>
          <p:nvPr/>
        </p:nvSpPr>
        <p:spPr bwMode="auto">
          <a:xfrm>
            <a:off x="1494972" y="2240868"/>
            <a:ext cx="3140302" cy="861774"/>
          </a:xfrm>
          <a:prstGeom prst="rect">
            <a:avLst/>
          </a:prstGeom>
          <a:noFill/>
          <a:ln w="9525" algn="ctr">
            <a:noFill/>
            <a:miter lim="800000"/>
            <a:headEnd/>
            <a:tailEnd/>
          </a:ln>
        </p:spPr>
        <p:txBody>
          <a:bodyPr wrap="square" lIns="0" tIns="0" rIns="0" bIns="0">
            <a:spAutoFit/>
          </a:bodyPr>
          <a:lstStyle/>
          <a:p>
            <a:pPr marL="58738" lvl="1" algn="ctr" defTabSz="911910">
              <a:spcBef>
                <a:spcPts val="600"/>
              </a:spcBef>
              <a:buClr>
                <a:srgbClr val="000000"/>
              </a:buClr>
              <a:defRPr/>
            </a:pPr>
            <a:r>
              <a:rPr lang="en-US" sz="1400" i="1" dirty="0">
                <a:latin typeface="Arial" panose="020B0604020202020204" pitchFamily="34" charset="0"/>
                <a:cs typeface="Arial" panose="020B0604020202020204" pitchFamily="34" charset="0"/>
              </a:rPr>
              <a:t>Use enterprise-wide systems to strategically  drive global common business processes using global common data</a:t>
            </a:r>
          </a:p>
        </p:txBody>
      </p:sp>
    </p:spTree>
    <p:extLst>
      <p:ext uri="{BB962C8B-B14F-4D97-AF65-F5344CB8AC3E}">
        <p14:creationId xmlns:p14="http://schemas.microsoft.com/office/powerpoint/2010/main" val="158535051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cVnt6TnV0G2bile9odu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cVnt6TnV0G2bile9oduI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2414</Words>
  <Application>Microsoft Office PowerPoint</Application>
  <PresentationFormat>Widescreen</PresentationFormat>
  <Paragraphs>408</Paragraphs>
  <Slides>26</Slides>
  <Notes>10</Notes>
  <HiddenSlides>9</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3</vt:i4>
      </vt:variant>
      <vt:variant>
        <vt:lpstr>Slide Titles</vt:lpstr>
      </vt:variant>
      <vt:variant>
        <vt:i4>26</vt:i4>
      </vt:variant>
    </vt:vector>
  </HeadingPairs>
  <TitlesOfParts>
    <vt:vector size="42" baseType="lpstr">
      <vt:lpstr>ＭＳ Ｐゴシック</vt:lpstr>
      <vt:lpstr>ＭＳ Ｐゴシック</vt:lpstr>
      <vt:lpstr>Arial</vt:lpstr>
      <vt:lpstr>Calibri</vt:lpstr>
      <vt:lpstr>Calibri Light</vt:lpstr>
      <vt:lpstr>GE Inspira Pitch</vt:lpstr>
      <vt:lpstr>Monotype Sorts</vt:lpstr>
      <vt:lpstr>Open Sans Light</vt:lpstr>
      <vt:lpstr>Times</vt:lpstr>
      <vt:lpstr>Times New Roman</vt:lpstr>
      <vt:lpstr>Wingdings</vt:lpstr>
      <vt:lpstr>Wingdings 2</vt:lpstr>
      <vt:lpstr>Office Theme</vt:lpstr>
      <vt:lpstr>Image</vt:lpstr>
      <vt:lpstr>think-cell Slide</vt:lpstr>
      <vt:lpstr>Microsoft PowerPoint 97-2003 Presentation</vt:lpstr>
      <vt:lpstr>PowerPoint Presentation</vt:lpstr>
      <vt:lpstr>Deloitte’s Lean Engineering &amp; PLM Services</vt:lpstr>
      <vt:lpstr>Major challenges facing the industry</vt:lpstr>
      <vt:lpstr>Our Lean Engineering transformation capabilities have proven to be effective for a wide spectrum of clients with varying product complexity</vt:lpstr>
      <vt:lpstr>PowerPoint Presentation</vt:lpstr>
      <vt:lpstr>The Assessment Phase</vt:lpstr>
      <vt:lpstr>PowerPoint Presentation</vt:lpstr>
      <vt:lpstr>Engineering Transformation Strategy Assessment</vt:lpstr>
      <vt:lpstr>Step 1: Future Vision &amp; Objectives</vt:lpstr>
      <vt:lpstr>Step 2a: Assess Current State Capabilities</vt:lpstr>
      <vt:lpstr>Step 2b: Engineering Efficiency (Quantitative)</vt:lpstr>
      <vt:lpstr>Step 2b: We perform deep fact based analytics. One Example: Engineering Churn Analysis</vt:lpstr>
      <vt:lpstr>Step 2b: Another example is value stream analysis to depict Operational Complexity</vt:lpstr>
      <vt:lpstr>Step 2c: Assess Current State  - Software Development Assessment</vt:lpstr>
      <vt:lpstr>Step 2d: Assess Current State - Engineering IT Applications Assessment</vt:lpstr>
      <vt:lpstr>Step 2e: Assess Current State - Organizational Structure and Talent Management</vt:lpstr>
      <vt:lpstr>Step 3: Define Future State </vt:lpstr>
      <vt:lpstr>Step 4: Build Roadmap and Business Case</vt:lpstr>
      <vt:lpstr>PowerPoint Presentation</vt:lpstr>
      <vt:lpstr>Following the assessment, we help our clients execute their transformation roadmap by using our proven tools and accelerators</vt:lpstr>
      <vt:lpstr>What is Deloitte’s PLM (DPLM) Pre-Configured Solution?</vt:lpstr>
      <vt:lpstr>Our process maps incorporate Deloitte’s lean engineering best practices and include all major PLM processes to accelerate blueprinting</vt:lpstr>
      <vt:lpstr>Blueprinting maps lower the levels of detail to activity maps, use cases, and PLM activities </vt:lpstr>
      <vt:lpstr>DPLM is designed to help clients utilize our pre-defined PLM processes in an “Out of the Box” method where processes are standardize and mapped to 3DEversus customized. </vt:lpstr>
      <vt:lpstr>DPLM offers efficient and cost-effective PLM transformation for our clients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PLM World</dc:creator>
  <cp:lastModifiedBy>Pohl, Jeff</cp:lastModifiedBy>
  <cp:revision>39</cp:revision>
  <dcterms:created xsi:type="dcterms:W3CDTF">2014-01-30T04:20:36Z</dcterms:created>
  <dcterms:modified xsi:type="dcterms:W3CDTF">2015-06-04T17:02:34Z</dcterms:modified>
</cp:coreProperties>
</file>